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74" r:id="rId4"/>
    <p:sldId id="278" r:id="rId5"/>
    <p:sldId id="279" r:id="rId6"/>
    <p:sldId id="275" r:id="rId7"/>
    <p:sldId id="273" r:id="rId8"/>
    <p:sldId id="276" r:id="rId9"/>
    <p:sldId id="277" r:id="rId10"/>
    <p:sldId id="260" r:id="rId11"/>
    <p:sldId id="261" r:id="rId12"/>
    <p:sldId id="281" r:id="rId13"/>
    <p:sldId id="263" r:id="rId14"/>
    <p:sldId id="264" r:id="rId15"/>
    <p:sldId id="265" r:id="rId16"/>
    <p:sldId id="280" r:id="rId17"/>
  </p:sldIdLst>
  <p:sldSz cx="9144000" cy="6858000" type="screen4x3"/>
  <p:notesSz cx="6858000" cy="91440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51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414F5-DD07-4C44-898B-7C9140A41E46}" type="datetimeFigureOut">
              <a:rPr lang="es-SV" smtClean="0"/>
              <a:t>12/11/2012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4A634-C7E1-4933-8259-B09068B19D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25501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798093-DA72-4DFB-B85F-3E74C492D292}" type="datetimeFigureOut">
              <a:rPr lang="es-SV"/>
              <a:pPr>
                <a:defRPr/>
              </a:pPr>
              <a:t>12/11/2012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61A237-F02D-42F9-94F5-FE4264E62FD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1680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SV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93A9F6-E388-4C2B-A6A4-B9C64B6E8648}" type="slidenum">
              <a:rPr lang="es-SV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SV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1A237-F02D-42F9-94F5-FE4264E62FD8}" type="slidenum">
              <a:rPr lang="es-SV" smtClean="0"/>
              <a:pPr>
                <a:defRPr/>
              </a:pPr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41697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1A237-F02D-42F9-94F5-FE4264E62FD8}" type="slidenum">
              <a:rPr lang="es-SV" smtClean="0"/>
              <a:pPr>
                <a:defRPr/>
              </a:pPr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18777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1A237-F02D-42F9-94F5-FE4264E62FD8}" type="slidenum">
              <a:rPr lang="es-SV" smtClean="0"/>
              <a:pPr>
                <a:defRPr/>
              </a:pPr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20829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1A237-F02D-42F9-94F5-FE4264E62FD8}" type="slidenum">
              <a:rPr lang="es-SV" smtClean="0"/>
              <a:pPr>
                <a:defRPr/>
              </a:pPr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0769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1A237-F02D-42F9-94F5-FE4264E62FD8}" type="slidenum">
              <a:rPr lang="es-SV" smtClean="0"/>
              <a:pPr>
                <a:defRPr/>
              </a:pPr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12373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1A237-F02D-42F9-94F5-FE4264E62FD8}" type="slidenum">
              <a:rPr lang="es-SV" smtClean="0"/>
              <a:pPr>
                <a:defRPr/>
              </a:pPr>
              <a:t>15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7164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1A237-F02D-42F9-94F5-FE4264E62FD8}" type="slidenum">
              <a:rPr lang="es-SV" smtClean="0"/>
              <a:pPr>
                <a:defRPr/>
              </a:pPr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0172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1A237-F02D-42F9-94F5-FE4264E62FD8}" type="slidenum">
              <a:rPr lang="es-SV" smtClean="0"/>
              <a:pPr>
                <a:defRPr/>
              </a:pPr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229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1A237-F02D-42F9-94F5-FE4264E62FD8}" type="slidenum">
              <a:rPr lang="es-SV" smtClean="0"/>
              <a:pPr>
                <a:defRPr/>
              </a:pPr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5922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1A237-F02D-42F9-94F5-FE4264E62FD8}" type="slidenum">
              <a:rPr lang="es-SV" smtClean="0"/>
              <a:pPr>
                <a:defRPr/>
              </a:pPr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34939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1A237-F02D-42F9-94F5-FE4264E62FD8}" type="slidenum">
              <a:rPr lang="es-SV" smtClean="0"/>
              <a:pPr>
                <a:defRPr/>
              </a:pPr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39398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1A237-F02D-42F9-94F5-FE4264E62FD8}" type="slidenum">
              <a:rPr lang="es-SV" smtClean="0"/>
              <a:pPr>
                <a:defRPr/>
              </a:pPr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4470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1A237-F02D-42F9-94F5-FE4264E62FD8}" type="slidenum">
              <a:rPr lang="es-SV" smtClean="0"/>
              <a:pPr>
                <a:defRPr/>
              </a:pPr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09310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1A237-F02D-42F9-94F5-FE4264E62FD8}" type="slidenum">
              <a:rPr lang="es-SV" smtClean="0"/>
              <a:pPr>
                <a:defRPr/>
              </a:pPr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26042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1A237-F02D-42F9-94F5-FE4264E62FD8}" type="slidenum">
              <a:rPr lang="es-SV" smtClean="0"/>
              <a:pPr>
                <a:defRPr/>
              </a:pPr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9051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4800" cap="all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8D62B-E3BC-43B2-8E25-3857EA580D4A}" type="datetimeFigureOut">
              <a:rPr lang="es-SV" smtClean="0"/>
              <a:pPr>
                <a:defRPr/>
              </a:pPr>
              <a:t>12/11/2012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F72A8-BC5D-4798-8A22-C3D7DF8B3A38}" type="slidenum">
              <a:rPr lang="es-SV" smtClean="0"/>
              <a:pPr>
                <a:defRPr/>
              </a:pPr>
              <a:t>‹Nº›</a:t>
            </a:fld>
            <a:endParaRPr lang="es-SV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E7A734-FCF9-4F38-A798-FD70C596E9EB}" type="datetimeFigureOut">
              <a:rPr lang="es-SV" smtClean="0"/>
              <a:pPr>
                <a:defRPr/>
              </a:pPr>
              <a:t>12/11/2012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43C85-1A8D-45B4-9CAA-D64F4FECABAF}" type="slidenum">
              <a:rPr lang="es-SV" smtClean="0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531C2-827A-4075-A049-4A6A8F5F2026}" type="datetimeFigureOut">
              <a:rPr lang="es-SV" smtClean="0"/>
              <a:pPr>
                <a:defRPr/>
              </a:pPr>
              <a:t>12/11/2012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62782-79BD-49AA-81C4-21629EFB356A}" type="slidenum">
              <a:rPr lang="es-SV" smtClean="0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224"/>
            <a:ext cx="8229600" cy="9906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EE26C-554B-426F-97CC-16FE96D3B145}" type="datetimeFigureOut">
              <a:rPr lang="es-SV" smtClean="0"/>
              <a:pPr>
                <a:defRPr/>
              </a:pPr>
              <a:t>12/11/2012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FCF73-B7AC-410D-9A16-FCC8040659B8}" type="slidenum">
              <a:rPr lang="es-SV" smtClean="0"/>
              <a:pPr>
                <a:defRPr/>
              </a:pPr>
              <a:t>‹Nº›</a:t>
            </a:fld>
            <a:endParaRPr lang="es-SV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 b="84406"/>
          <a:stretch/>
        </p:blipFill>
        <p:spPr bwMode="auto">
          <a:xfrm>
            <a:off x="0" y="-27384"/>
            <a:ext cx="9145588" cy="76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7BE98-6A17-4FCA-BFF1-5DEC0FA75158}" type="datetimeFigureOut">
              <a:rPr lang="es-SV" smtClean="0"/>
              <a:pPr>
                <a:defRPr/>
              </a:pPr>
              <a:t>12/11/2012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F88FB-B23D-4AF7-9CB9-964AEE20485C}" type="slidenum">
              <a:rPr lang="es-SV" smtClean="0"/>
              <a:pPr>
                <a:defRPr/>
              </a:pPr>
              <a:t>‹Nº›</a:t>
            </a:fld>
            <a:endParaRPr lang="es-SV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22F4-6C8D-4F9B-ADEF-695C9754A91C}" type="datetimeFigureOut">
              <a:rPr lang="es-SV" smtClean="0"/>
              <a:pPr>
                <a:defRPr/>
              </a:pPr>
              <a:t>12/11/2012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AEE2C-054E-4BC6-AABE-B427ABDC5344}" type="slidenum">
              <a:rPr lang="es-SV" smtClean="0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EFA45-1575-40F7-87C4-A3D2CA5DE6A9}" type="datetimeFigureOut">
              <a:rPr lang="es-SV" smtClean="0"/>
              <a:pPr>
                <a:defRPr/>
              </a:pPr>
              <a:t>12/11/2012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48683-204A-4134-AC5B-0BB32457BD87}" type="slidenum">
              <a:rPr lang="es-SV" smtClean="0"/>
              <a:pPr>
                <a:defRPr/>
              </a:pPr>
              <a:t>‹Nº›</a:t>
            </a:fld>
            <a:endParaRPr lang="es-SV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E8D65-B552-4D21-A6B4-2A27AD6E84CA}" type="datetimeFigureOut">
              <a:rPr lang="es-SV" smtClean="0"/>
              <a:pPr>
                <a:defRPr/>
              </a:pPr>
              <a:t>12/11/2012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5EFCB-899D-491A-B573-B8125DA70827}" type="slidenum">
              <a:rPr lang="es-SV" smtClean="0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7C697D-2077-4131-81CD-1ED80A1C4094}" type="datetimeFigureOut">
              <a:rPr lang="es-SV" smtClean="0"/>
              <a:pPr>
                <a:defRPr/>
              </a:pPr>
              <a:t>12/11/2012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358EC-5C36-4C77-AA87-0189F7FA41EE}" type="slidenum">
              <a:rPr lang="es-SV" smtClean="0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C63FF-C764-408A-9122-D673F9061F54}" type="datetimeFigureOut">
              <a:rPr lang="es-SV" smtClean="0"/>
              <a:pPr>
                <a:defRPr/>
              </a:pPr>
              <a:t>12/11/2012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5D6D7-7FD4-41CA-A9D1-7D3117E6739B}" type="slidenum">
              <a:rPr lang="es-SV" smtClean="0"/>
              <a:pPr>
                <a:defRPr/>
              </a:pPr>
              <a:t>‹Nº›</a:t>
            </a:fld>
            <a:endParaRPr lang="es-SV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9B997E-255A-4F49-84D3-86268C153630}" type="datetimeFigureOut">
              <a:rPr lang="es-SV" smtClean="0"/>
              <a:pPr>
                <a:defRPr/>
              </a:pPr>
              <a:t>12/11/2012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D4511-21D9-489C-8278-A9014660EA2C}" type="slidenum">
              <a:rPr lang="es-SV" smtClean="0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F38F6F-9C6B-4507-8F23-AECF1BCB6D87}" type="datetimeFigureOut">
              <a:rPr lang="es-SV" smtClean="0"/>
              <a:pPr>
                <a:defRPr/>
              </a:pPr>
              <a:t>12/11/2012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FBBAC9-C60D-4AA4-9E93-715D890DE54B}" type="slidenum">
              <a:rPr lang="es-SV" smtClean="0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7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es.wikipedia.org/wiki/Archivo:RedNeuronalArtificial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755576" y="3645024"/>
            <a:ext cx="7772400" cy="1512168"/>
          </a:xfrm>
        </p:spPr>
        <p:txBody>
          <a:bodyPr/>
          <a:lstStyle/>
          <a:p>
            <a:pPr algn="ctr"/>
            <a:r>
              <a:rPr lang="es-SV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VINCULACIÓN DE LOS PROGRAMAS DE INVESTIGACIÓN Y PROYECCIÓN SOCIAL </a:t>
            </a:r>
            <a:br>
              <a:rPr lang="es-SV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LA PRODUCCIÓN ACADÉMICA.</a:t>
            </a:r>
            <a:endParaRPr lang="es-SV" sz="28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23528" y="2036440"/>
            <a:ext cx="8352928" cy="1176536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s-SV" sz="2800" dirty="0"/>
              <a:t>Escuela Especializada en </a:t>
            </a:r>
            <a:r>
              <a:rPr lang="es-SV" sz="2800" dirty="0" smtClean="0"/>
              <a:t>Ingeniería ITCA-FEPADE</a:t>
            </a:r>
            <a:endParaRPr lang="es-SV" sz="28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SV" sz="2800" dirty="0" smtClean="0"/>
              <a:t>Dirección de Investigación y Proyección Social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2016224" cy="887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995936" y="-27384"/>
            <a:ext cx="5148064" cy="720080"/>
          </a:xfrm>
        </p:spPr>
        <p:txBody>
          <a:bodyPr/>
          <a:lstStyle/>
          <a:p>
            <a:r>
              <a:rPr lang="es-SV" sz="2400" b="1" dirty="0"/>
              <a:t>Recurso </a:t>
            </a:r>
            <a:r>
              <a:rPr lang="es-SV" sz="2400" b="1" dirty="0" smtClean="0"/>
              <a:t>humano</a:t>
            </a:r>
            <a:r>
              <a:rPr lang="es-SV" sz="2400" b="1" dirty="0"/>
              <a:t>, técnico y material involucrado en la Buena </a:t>
            </a:r>
            <a:r>
              <a:rPr lang="es-SV" sz="2400" b="1" dirty="0" smtClean="0"/>
              <a:t>Práctica.</a:t>
            </a:r>
            <a:endParaRPr lang="es-SV" sz="2400" dirty="0" smtClean="0"/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179512" y="1052736"/>
            <a:ext cx="4608512" cy="5708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SV" sz="1800" b="1" dirty="0" smtClean="0"/>
              <a:t>RECURSO HUMANO:</a:t>
            </a:r>
          </a:p>
          <a:p>
            <a:pPr>
              <a:buFont typeface="Wingdings" pitchFamily="2" charset="2"/>
              <a:buChar char="q"/>
            </a:pPr>
            <a:endParaRPr lang="es-SV" sz="1200" dirty="0"/>
          </a:p>
          <a:p>
            <a:pPr>
              <a:buFont typeface="Wingdings" pitchFamily="2" charset="2"/>
              <a:buChar char="q"/>
            </a:pPr>
            <a:r>
              <a:rPr lang="es-SV" sz="1800" dirty="0" smtClean="0"/>
              <a:t>Director </a:t>
            </a:r>
            <a:r>
              <a:rPr lang="es-SV" sz="1800" dirty="0"/>
              <a:t>de Investigación y Proyección Social.</a:t>
            </a:r>
          </a:p>
          <a:p>
            <a:pPr>
              <a:buFont typeface="Wingdings" pitchFamily="2" charset="2"/>
              <a:buChar char="q"/>
            </a:pPr>
            <a:r>
              <a:rPr lang="es-SV" sz="1800" dirty="0" smtClean="0"/>
              <a:t>Directores </a:t>
            </a:r>
            <a:r>
              <a:rPr lang="es-SV" sz="1800" dirty="0"/>
              <a:t>de Escuelas </a:t>
            </a:r>
            <a:r>
              <a:rPr lang="es-SV" sz="1800" dirty="0" smtClean="0"/>
              <a:t>Académicas.</a:t>
            </a:r>
            <a:endParaRPr lang="es-SV" sz="1800" dirty="0"/>
          </a:p>
          <a:p>
            <a:pPr>
              <a:buFont typeface="Wingdings" pitchFamily="2" charset="2"/>
              <a:buChar char="q"/>
            </a:pPr>
            <a:r>
              <a:rPr lang="es-SV" sz="1800" dirty="0" smtClean="0"/>
              <a:t>Experto </a:t>
            </a:r>
            <a:r>
              <a:rPr lang="es-SV" sz="1800" dirty="0"/>
              <a:t>y </a:t>
            </a:r>
            <a:r>
              <a:rPr lang="es-SV" sz="1800" dirty="0" smtClean="0"/>
              <a:t>Coordinador </a:t>
            </a:r>
            <a:r>
              <a:rPr lang="es-SV" sz="1800" dirty="0"/>
              <a:t>de Investigación.</a:t>
            </a:r>
          </a:p>
          <a:p>
            <a:pPr>
              <a:buFont typeface="Wingdings" pitchFamily="2" charset="2"/>
              <a:buChar char="q"/>
            </a:pPr>
            <a:r>
              <a:rPr lang="es-SV" sz="1800" dirty="0" smtClean="0"/>
              <a:t>Experto </a:t>
            </a:r>
            <a:r>
              <a:rPr lang="es-SV" sz="1800" dirty="0"/>
              <a:t>y </a:t>
            </a:r>
            <a:r>
              <a:rPr lang="es-SV" sz="1800" dirty="0" smtClean="0"/>
              <a:t>Coordinador </a:t>
            </a:r>
            <a:r>
              <a:rPr lang="es-SV" sz="1800" dirty="0"/>
              <a:t>de Proyección Social.</a:t>
            </a:r>
          </a:p>
          <a:p>
            <a:pPr>
              <a:buFont typeface="Wingdings" pitchFamily="2" charset="2"/>
              <a:buChar char="q"/>
            </a:pPr>
            <a:r>
              <a:rPr lang="es-SV" sz="1800" dirty="0" smtClean="0"/>
              <a:t>Equipo </a:t>
            </a:r>
            <a:r>
              <a:rPr lang="es-SV" sz="1800" dirty="0"/>
              <a:t>Editorial.</a:t>
            </a:r>
          </a:p>
          <a:p>
            <a:pPr>
              <a:buFont typeface="Wingdings" pitchFamily="2" charset="2"/>
              <a:buChar char="q"/>
            </a:pPr>
            <a:r>
              <a:rPr lang="es-SV" sz="1800" dirty="0" smtClean="0"/>
              <a:t>Asistente </a:t>
            </a:r>
            <a:r>
              <a:rPr lang="es-SV" sz="1800" dirty="0"/>
              <a:t>Administrativa.</a:t>
            </a:r>
          </a:p>
          <a:p>
            <a:pPr>
              <a:buFont typeface="Wingdings" pitchFamily="2" charset="2"/>
              <a:buChar char="q"/>
            </a:pPr>
            <a:r>
              <a:rPr lang="es-SV" sz="1800" dirty="0" smtClean="0"/>
              <a:t>Docentes </a:t>
            </a:r>
            <a:r>
              <a:rPr lang="es-SV" sz="1800" dirty="0"/>
              <a:t>Investigadores</a:t>
            </a:r>
            <a:r>
              <a:rPr lang="es-SV" sz="18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s-SV" sz="1800" dirty="0" smtClean="0"/>
              <a:t>Docentes coordinadores de Proyección Social.</a:t>
            </a:r>
            <a:endParaRPr lang="es-SV" sz="1800" dirty="0"/>
          </a:p>
          <a:p>
            <a:pPr>
              <a:buFont typeface="Wingdings" pitchFamily="2" charset="2"/>
              <a:buChar char="q"/>
            </a:pPr>
            <a:r>
              <a:rPr lang="es-SV" sz="1800" dirty="0" smtClean="0"/>
              <a:t>Unidad </a:t>
            </a:r>
            <a:r>
              <a:rPr lang="es-SV" sz="1800" dirty="0"/>
              <a:t>de </a:t>
            </a:r>
            <a:r>
              <a:rPr lang="es-SV" sz="1800" dirty="0" smtClean="0"/>
              <a:t>Desarrollo </a:t>
            </a:r>
            <a:r>
              <a:rPr lang="es-SV" sz="1800" dirty="0"/>
              <a:t>de Aplicaciones.</a:t>
            </a:r>
          </a:p>
          <a:p>
            <a:pPr>
              <a:buFont typeface="Wingdings" pitchFamily="2" charset="2"/>
              <a:buChar char="q"/>
            </a:pPr>
            <a:r>
              <a:rPr lang="es-SV" sz="1800" dirty="0" smtClean="0"/>
              <a:t>Gerencia </a:t>
            </a:r>
            <a:r>
              <a:rPr lang="es-SV" sz="1800" dirty="0"/>
              <a:t>de Comunicación e Imagen.</a:t>
            </a:r>
          </a:p>
          <a:p>
            <a:pPr>
              <a:buFont typeface="Wingdings" pitchFamily="2" charset="2"/>
              <a:buChar char="q"/>
            </a:pPr>
            <a:r>
              <a:rPr lang="es-SV" sz="1800" dirty="0" smtClean="0"/>
              <a:t>Gerencia </a:t>
            </a:r>
            <a:r>
              <a:rPr lang="es-SV" sz="1800" dirty="0"/>
              <a:t>de Cooperación Nacional e </a:t>
            </a:r>
            <a:r>
              <a:rPr lang="es-SV" sz="1800" dirty="0" err="1" smtClean="0"/>
              <a:t>Int</a:t>
            </a:r>
            <a:r>
              <a:rPr lang="es-SV" sz="1800" dirty="0" smtClean="0"/>
              <a:t>.</a:t>
            </a:r>
            <a:endParaRPr lang="es-SV" sz="1800" dirty="0"/>
          </a:p>
          <a:p>
            <a:pPr>
              <a:buFont typeface="Wingdings" pitchFamily="2" charset="2"/>
              <a:buChar char="q"/>
            </a:pPr>
            <a:endParaRPr lang="es-SV" sz="18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76056" y="1052736"/>
            <a:ext cx="3754760" cy="55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SV" sz="1800" b="1" dirty="0" smtClean="0"/>
              <a:t>RECURSO TÉCNICO:</a:t>
            </a:r>
          </a:p>
          <a:p>
            <a:pPr>
              <a:buFont typeface="Wingdings" pitchFamily="2" charset="2"/>
              <a:buChar char="q"/>
            </a:pPr>
            <a:endParaRPr lang="es-SV" sz="1800" dirty="0" smtClean="0"/>
          </a:p>
          <a:p>
            <a:pPr>
              <a:buFont typeface="Wingdings" pitchFamily="2" charset="2"/>
              <a:buChar char="q"/>
            </a:pPr>
            <a:r>
              <a:rPr lang="es-SV" sz="1800" dirty="0" smtClean="0"/>
              <a:t>Centro de Alta Tecnología en </a:t>
            </a:r>
            <a:r>
              <a:rPr lang="es-SV" sz="1800" dirty="0" err="1" smtClean="0"/>
              <a:t>Mecatrónica</a:t>
            </a:r>
            <a:r>
              <a:rPr lang="es-SV" sz="1800" dirty="0" smtClean="0"/>
              <a:t>, </a:t>
            </a:r>
            <a:r>
              <a:rPr lang="es-SV" sz="1800" dirty="0" err="1" smtClean="0"/>
              <a:t>CATM</a:t>
            </a:r>
            <a:r>
              <a:rPr lang="es-SV" sz="18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s-SV" sz="1800" dirty="0" smtClean="0"/>
              <a:t>Centro de Alta Tecnología en Control Numérico Computarizado, </a:t>
            </a:r>
            <a:r>
              <a:rPr lang="es-SV" sz="1800" dirty="0" err="1" smtClean="0"/>
              <a:t>CNC</a:t>
            </a:r>
            <a:r>
              <a:rPr lang="es-SV" sz="18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s-SV" sz="1800" dirty="0" smtClean="0"/>
              <a:t>Centro de Alta Tecnología en Redes Industriales, </a:t>
            </a:r>
            <a:r>
              <a:rPr lang="es-SV" sz="1800" dirty="0" err="1" smtClean="0"/>
              <a:t>CATERI</a:t>
            </a:r>
            <a:r>
              <a:rPr lang="es-SV" sz="18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s-SV" sz="1800" dirty="0" smtClean="0"/>
              <a:t>Laboratorio de Electrónica Industrial.</a:t>
            </a:r>
          </a:p>
          <a:p>
            <a:pPr>
              <a:buFont typeface="Wingdings" pitchFamily="2" charset="2"/>
              <a:buChar char="q"/>
            </a:pPr>
            <a:r>
              <a:rPr lang="es-SV" sz="1800" dirty="0" smtClean="0"/>
              <a:t>Centro de Tecnología Informática, </a:t>
            </a:r>
            <a:r>
              <a:rPr lang="es-SV" sz="1800" dirty="0" err="1" smtClean="0"/>
              <a:t>CETI</a:t>
            </a:r>
            <a:r>
              <a:rPr lang="es-SV" sz="18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s-SV" sz="1800" dirty="0" smtClean="0"/>
              <a:t>Laboratorio de Redes Informáticas, CISCO.</a:t>
            </a:r>
          </a:p>
          <a:p>
            <a:pPr>
              <a:buFont typeface="Wingdings" pitchFamily="2" charset="2"/>
              <a:buChar char="q"/>
            </a:pPr>
            <a:r>
              <a:rPr lang="es-SV" sz="1800" dirty="0" smtClean="0"/>
              <a:t>Laboratorios propios de cada carrera.</a:t>
            </a:r>
          </a:p>
          <a:p>
            <a:pPr>
              <a:buFont typeface="Wingdings" pitchFamily="2" charset="2"/>
              <a:buChar char="q"/>
            </a:pPr>
            <a:endParaRPr lang="es-SV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5896" y="0"/>
            <a:ext cx="5508104" cy="70256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SV" b="1" dirty="0"/>
              <a:t>Resultados de la Buena Práctica</a:t>
            </a:r>
            <a:endParaRPr lang="es-SV" dirty="0"/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179512" y="980728"/>
            <a:ext cx="5544616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SV" sz="1800" b="1" dirty="0"/>
              <a:t>Entre los resultados </a:t>
            </a:r>
            <a:r>
              <a:rPr lang="es-SV" sz="1800" b="1" dirty="0" smtClean="0"/>
              <a:t>más destacados </a:t>
            </a:r>
            <a:r>
              <a:rPr lang="es-SV" sz="1800" b="1" dirty="0"/>
              <a:t>se encuentran:</a:t>
            </a:r>
          </a:p>
          <a:p>
            <a:pPr algn="just">
              <a:buFont typeface="Wingdings" pitchFamily="2" charset="2"/>
              <a:buChar char="q"/>
            </a:pPr>
            <a:endParaRPr lang="es-SV" sz="1800" dirty="0" smtClean="0"/>
          </a:p>
          <a:p>
            <a:pPr algn="just">
              <a:buFont typeface="Wingdings" pitchFamily="2" charset="2"/>
              <a:buChar char="q"/>
            </a:pPr>
            <a:r>
              <a:rPr lang="es-SV" sz="1800" dirty="0" smtClean="0"/>
              <a:t>Primer lugar en concurso </a:t>
            </a:r>
            <a:r>
              <a:rPr lang="es-SV" sz="1800" dirty="0"/>
              <a:t>de la Semana Nacional de la </a:t>
            </a:r>
            <a:r>
              <a:rPr lang="es-SV" sz="1800" dirty="0" smtClean="0"/>
              <a:t>Inventiva 2009 del </a:t>
            </a:r>
            <a:r>
              <a:rPr lang="es-SV" sz="1800" dirty="0" err="1" smtClean="0"/>
              <a:t>CNR</a:t>
            </a:r>
            <a:r>
              <a:rPr lang="es-SV" sz="1800" dirty="0" smtClean="0"/>
              <a:t> y  segundo lugar en el 2008.</a:t>
            </a:r>
            <a:endParaRPr lang="es-SV" sz="1800" dirty="0"/>
          </a:p>
          <a:p>
            <a:pPr algn="just">
              <a:buFont typeface="Wingdings" pitchFamily="2" charset="2"/>
              <a:buChar char="q"/>
            </a:pPr>
            <a:r>
              <a:rPr lang="es-SV" sz="1800" dirty="0" smtClean="0"/>
              <a:t>Premio </a:t>
            </a:r>
            <a:r>
              <a:rPr lang="es-SV" sz="1800" dirty="0"/>
              <a:t>Ingenio 2009 </a:t>
            </a:r>
            <a:r>
              <a:rPr lang="es-SV" sz="1800" dirty="0" err="1" smtClean="0"/>
              <a:t>CNR</a:t>
            </a:r>
            <a:r>
              <a:rPr lang="es-SV" sz="1800" dirty="0" smtClean="0"/>
              <a:t> categoría </a:t>
            </a:r>
            <a:r>
              <a:rPr lang="es-SV" sz="1800" dirty="0"/>
              <a:t>Programas de Ordenador</a:t>
            </a:r>
            <a:r>
              <a:rPr lang="es-SV" sz="1800" dirty="0" smtClean="0"/>
              <a:t>.</a:t>
            </a:r>
            <a:endParaRPr lang="es-SV" sz="1800" dirty="0"/>
          </a:p>
          <a:p>
            <a:pPr algn="just">
              <a:buFont typeface="Wingdings" pitchFamily="2" charset="2"/>
              <a:buChar char="q"/>
            </a:pPr>
            <a:r>
              <a:rPr lang="es-SV" sz="1800" dirty="0" smtClean="0"/>
              <a:t>Participación </a:t>
            </a:r>
            <a:r>
              <a:rPr lang="es-SV" sz="1800" dirty="0"/>
              <a:t>en </a:t>
            </a:r>
            <a:r>
              <a:rPr lang="es-SV" sz="1800" dirty="0" smtClean="0"/>
              <a:t>2 foros </a:t>
            </a:r>
            <a:r>
              <a:rPr lang="es-SV" sz="1800" dirty="0"/>
              <a:t>y </a:t>
            </a:r>
            <a:r>
              <a:rPr lang="es-SV" sz="1800" dirty="0" smtClean="0"/>
              <a:t>congresos del </a:t>
            </a:r>
            <a:r>
              <a:rPr lang="es-SV" sz="1800" dirty="0" err="1" smtClean="0"/>
              <a:t>FIES</a:t>
            </a:r>
            <a:r>
              <a:rPr lang="es-SV" sz="1800" dirty="0" smtClean="0"/>
              <a:t>  </a:t>
            </a:r>
            <a:r>
              <a:rPr lang="es-SV" sz="1800" dirty="0"/>
              <a:t>- </a:t>
            </a:r>
            <a:r>
              <a:rPr lang="es-SV" sz="1800" dirty="0" smtClean="0"/>
              <a:t>MINED, año 2009.</a:t>
            </a:r>
            <a:endParaRPr lang="es-SV" sz="1800" dirty="0"/>
          </a:p>
          <a:p>
            <a:pPr algn="just">
              <a:buFont typeface="Wingdings" pitchFamily="2" charset="2"/>
              <a:buChar char="q"/>
            </a:pPr>
            <a:r>
              <a:rPr lang="es-SV" sz="1800" dirty="0" smtClean="0"/>
              <a:t>Medalla </a:t>
            </a:r>
            <a:r>
              <a:rPr lang="es-SV" sz="1800" dirty="0"/>
              <a:t>de Oro de la </a:t>
            </a:r>
            <a:r>
              <a:rPr lang="es-SV" sz="1800" dirty="0" err="1"/>
              <a:t>OMPI</a:t>
            </a:r>
            <a:r>
              <a:rPr lang="es-SV" sz="1800" dirty="0"/>
              <a:t> año 2010.</a:t>
            </a:r>
          </a:p>
          <a:p>
            <a:pPr algn="just">
              <a:buFont typeface="Wingdings" pitchFamily="2" charset="2"/>
              <a:buChar char="q"/>
            </a:pPr>
            <a:r>
              <a:rPr lang="es-SV" sz="1800" dirty="0" smtClean="0"/>
              <a:t>Presentación de </a:t>
            </a:r>
            <a:r>
              <a:rPr lang="es-SV" sz="1800" dirty="0"/>
              <a:t>resultados en </a:t>
            </a:r>
            <a:r>
              <a:rPr lang="es-SV" sz="1800" dirty="0" smtClean="0"/>
              <a:t>congreso internacional </a:t>
            </a:r>
            <a:r>
              <a:rPr lang="es-SV" sz="1800" dirty="0" err="1" smtClean="0"/>
              <a:t>CONCAPAN</a:t>
            </a:r>
            <a:r>
              <a:rPr lang="es-SV" sz="1800" dirty="0" smtClean="0"/>
              <a:t> XXXI del IEEE.</a:t>
            </a:r>
            <a:endParaRPr lang="es-SV" sz="1800" dirty="0"/>
          </a:p>
          <a:p>
            <a:pPr algn="just">
              <a:buFont typeface="Wingdings" pitchFamily="2" charset="2"/>
              <a:buChar char="q"/>
            </a:pPr>
            <a:r>
              <a:rPr lang="es-SV" sz="1800" dirty="0" smtClean="0"/>
              <a:t>Primer  </a:t>
            </a:r>
            <a:r>
              <a:rPr lang="es-SV" sz="1800" dirty="0"/>
              <a:t>lugar  en  el  concurso  </a:t>
            </a:r>
            <a:r>
              <a:rPr lang="es-SV" sz="1800" dirty="0" err="1"/>
              <a:t>Search</a:t>
            </a:r>
            <a:r>
              <a:rPr lang="es-SV" sz="1800" dirty="0"/>
              <a:t>  </a:t>
            </a:r>
            <a:r>
              <a:rPr lang="es-SV" sz="1800" dirty="0" err="1"/>
              <a:t>for</a:t>
            </a:r>
            <a:r>
              <a:rPr lang="es-SV" sz="1800" dirty="0"/>
              <a:t>  </a:t>
            </a:r>
            <a:r>
              <a:rPr lang="es-SV" sz="1800" dirty="0" err="1" smtClean="0"/>
              <a:t>Solutions</a:t>
            </a:r>
            <a:r>
              <a:rPr lang="es-SV" sz="1800" dirty="0" smtClean="0"/>
              <a:t>, </a:t>
            </a:r>
            <a:r>
              <a:rPr lang="es-SV" sz="1800" dirty="0" err="1" smtClean="0"/>
              <a:t>ProInnova</a:t>
            </a:r>
            <a:r>
              <a:rPr lang="es-SV" sz="1800" dirty="0" smtClean="0"/>
              <a:t>  – </a:t>
            </a:r>
            <a:r>
              <a:rPr lang="es-SV" sz="1800" dirty="0" err="1" smtClean="0"/>
              <a:t>FUSADES</a:t>
            </a:r>
            <a:r>
              <a:rPr lang="es-SV" sz="1800" dirty="0"/>
              <a:t>, </a:t>
            </a:r>
            <a:r>
              <a:rPr lang="es-SV" sz="1800" dirty="0" smtClean="0"/>
              <a:t>año </a:t>
            </a:r>
            <a:r>
              <a:rPr lang="es-SV" sz="1800" dirty="0"/>
              <a:t>2012.</a:t>
            </a:r>
          </a:p>
          <a:p>
            <a:pPr algn="just">
              <a:buFont typeface="Wingdings" pitchFamily="2" charset="2"/>
              <a:buChar char="q"/>
            </a:pPr>
            <a:r>
              <a:rPr lang="es-SV" sz="1800" dirty="0" smtClean="0"/>
              <a:t>35 </a:t>
            </a:r>
            <a:r>
              <a:rPr lang="es-SV" sz="1800" dirty="0"/>
              <a:t>Docentes participantes en la </a:t>
            </a:r>
            <a:r>
              <a:rPr lang="es-SV" sz="1800" dirty="0" err="1" smtClean="0"/>
              <a:t>PA</a:t>
            </a:r>
            <a:r>
              <a:rPr lang="es-SV" sz="1800" dirty="0" smtClean="0"/>
              <a:t> </a:t>
            </a:r>
            <a:r>
              <a:rPr lang="es-SV" sz="1800" dirty="0"/>
              <a:t>registrada durante el </a:t>
            </a:r>
            <a:r>
              <a:rPr lang="es-SV" sz="1800" dirty="0" smtClean="0"/>
              <a:t>periodo 2008 </a:t>
            </a:r>
            <a:r>
              <a:rPr lang="es-SV" sz="1800" dirty="0"/>
              <a:t>- 2012.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es-SV" sz="18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08719"/>
            <a:ext cx="1656184" cy="2030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2050" name="Picture 2" descr="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2"/>
          <a:stretch/>
        </p:blipFill>
        <p:spPr bwMode="auto">
          <a:xfrm>
            <a:off x="6162600" y="3193576"/>
            <a:ext cx="2369840" cy="1459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7" name="6 Imagen" descr="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2"/>
          <a:stretch/>
        </p:blipFill>
        <p:spPr bwMode="auto">
          <a:xfrm>
            <a:off x="6151190" y="5013176"/>
            <a:ext cx="2381250" cy="1606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1880" y="-11507"/>
            <a:ext cx="5652120" cy="70256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SV" b="1" dirty="0"/>
              <a:t>Resultados de la Buena Práctica</a:t>
            </a:r>
            <a:endParaRPr lang="es-SV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51520" y="1196752"/>
            <a:ext cx="4752528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SV" sz="2000" b="1" dirty="0" smtClean="0"/>
              <a:t>Propiedad Intelectual registrada: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/>
          </a:p>
          <a:p>
            <a:pPr>
              <a:buFont typeface="Wingdings" pitchFamily="2" charset="2"/>
              <a:buChar char="q"/>
            </a:pPr>
            <a:r>
              <a:rPr lang="es-SV" sz="2000" dirty="0" smtClean="0"/>
              <a:t>2 Patentes de Invención concedidas.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/>
              <a:t>2 Solicitudes de Patentes inscritas.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/>
              <a:t>1 Solicitud de Patente en examen de fondo.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/>
              <a:t>55 </a:t>
            </a:r>
            <a:r>
              <a:rPr lang="es-SV" sz="2000" dirty="0" err="1" smtClean="0"/>
              <a:t>Softwares</a:t>
            </a:r>
            <a:r>
              <a:rPr lang="es-SV" sz="2000" dirty="0" smtClean="0"/>
              <a:t> Mediadores Pedagógicos registrados con Derechos de Autor.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/>
              <a:t>16 </a:t>
            </a:r>
            <a:r>
              <a:rPr lang="es-SV" sz="2000" dirty="0" err="1" smtClean="0"/>
              <a:t>Softwares</a:t>
            </a:r>
            <a:r>
              <a:rPr lang="es-SV" sz="2000" dirty="0" smtClean="0"/>
              <a:t> técnicos innovadores con Derechos de Autor.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/>
              <a:t>27 Documentos técnicos con Derechos de Autor.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/>
              <a:t>22 Documentos técnicos con ISBN.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/>
              <a:t>3 Publicaciones anuales con </a:t>
            </a:r>
            <a:r>
              <a:rPr lang="es-SV" sz="2000" dirty="0" err="1" smtClean="0"/>
              <a:t>ISSN</a:t>
            </a:r>
            <a:r>
              <a:rPr lang="es-SV" sz="20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13" y="827474"/>
            <a:ext cx="1682388" cy="165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6" y="836712"/>
            <a:ext cx="2054357" cy="154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" name="9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8" t="8204" r="31077" b="23288"/>
          <a:stretch/>
        </p:blipFill>
        <p:spPr bwMode="auto">
          <a:xfrm>
            <a:off x="5281034" y="2687405"/>
            <a:ext cx="144016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0" t="8402" r="30990" b="23361"/>
          <a:stretch/>
        </p:blipFill>
        <p:spPr bwMode="auto">
          <a:xfrm>
            <a:off x="5317038" y="4759737"/>
            <a:ext cx="1368152" cy="1881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8" t="10041" r="23457" b="7375"/>
          <a:stretch/>
        </p:blipFill>
        <p:spPr bwMode="auto">
          <a:xfrm>
            <a:off x="7236296" y="4674084"/>
            <a:ext cx="1478293" cy="1932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0" name="Picture 6" descr="http://www.itca.edu.sv/images/stories/pintelectual/p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84" y="2757289"/>
            <a:ext cx="1716102" cy="172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19872" y="0"/>
            <a:ext cx="5712474" cy="69269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SV" sz="2400" b="1" dirty="0"/>
              <a:t>Carácter Innovador de la Buena Práctica</a:t>
            </a:r>
            <a:endParaRPr lang="es-SV" sz="2400" dirty="0"/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611560" y="1988840"/>
            <a:ext cx="4968552" cy="3768080"/>
          </a:xfrm>
        </p:spPr>
        <p:txBody>
          <a:bodyPr/>
          <a:lstStyle/>
          <a:p>
            <a:pPr marL="0" indent="0" algn="just">
              <a:buNone/>
            </a:pPr>
            <a:r>
              <a:rPr lang="es-SV" dirty="0"/>
              <a:t>El principal aspecto innovador de la Buena Práctica es el trabajo </a:t>
            </a:r>
            <a:r>
              <a:rPr lang="es-SV" dirty="0" smtClean="0"/>
              <a:t>articulado, interactivo </a:t>
            </a:r>
            <a:r>
              <a:rPr lang="es-SV" dirty="0"/>
              <a:t>y vinculante entre  la  labor  docente,  la  </a:t>
            </a:r>
            <a:r>
              <a:rPr lang="es-SV" dirty="0" smtClean="0"/>
              <a:t>investigación, la proyección social y el trabajo administrativo </a:t>
            </a:r>
            <a:r>
              <a:rPr lang="es-SV" dirty="0"/>
              <a:t>para  la  </a:t>
            </a:r>
            <a:r>
              <a:rPr lang="es-SV" dirty="0" smtClean="0"/>
              <a:t>Producción Académica</a:t>
            </a:r>
            <a:r>
              <a:rPr lang="es-SV" dirty="0"/>
              <a:t>, su registro y su </a:t>
            </a:r>
            <a:r>
              <a:rPr lang="es-SV" dirty="0" smtClean="0"/>
              <a:t>difusión a la sociedad.</a:t>
            </a:r>
            <a:endParaRPr lang="es-SV" dirty="0"/>
          </a:p>
          <a:p>
            <a:pPr algn="just" eaLnBrk="1" hangingPunct="1"/>
            <a:endParaRPr lang="es-SV" dirty="0" smtClean="0"/>
          </a:p>
        </p:txBody>
      </p:sp>
      <p:pic>
        <p:nvPicPr>
          <p:cNvPr id="4" name="3 Imagen" descr="D:\Respaldo\ESCRITORIO 2011\fotos 2011\SEDE CENTRAL\FOTOS COMPUTACIÓN\PROYECTO EDAD\DSC08254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448272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5 Imagen" descr="C:\Documents and Settings\eandrade\Escritorio\ESCRITORIO 2011\fotos 2011\SEDE CENTRAL\fotos alimentos\menus hogares\DSC07250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9040"/>
          <a:stretch>
            <a:fillRect/>
          </a:stretch>
        </p:blipFill>
        <p:spPr bwMode="auto">
          <a:xfrm>
            <a:off x="6255876" y="2924944"/>
            <a:ext cx="249258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6 Imagen"/>
          <p:cNvPicPr/>
          <p:nvPr/>
        </p:nvPicPr>
        <p:blipFill rotWithShape="1">
          <a:blip r:embed="rId7" cstate="print"/>
          <a:srcRect t="24741"/>
          <a:stretch/>
        </p:blipFill>
        <p:spPr bwMode="auto">
          <a:xfrm>
            <a:off x="6221720" y="4869160"/>
            <a:ext cx="2651760" cy="1720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3563888" y="21851"/>
            <a:ext cx="5580112" cy="558552"/>
          </a:xfrm>
        </p:spPr>
        <p:txBody>
          <a:bodyPr/>
          <a:lstStyle/>
          <a:p>
            <a:r>
              <a:rPr lang="es-SV" sz="2400" b="1" dirty="0"/>
              <a:t>Sostenibilidad de la Buena Práctica</a:t>
            </a:r>
            <a:endParaRPr lang="es-SV" sz="2400" dirty="0" smtClean="0"/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SV" sz="2000" b="1" dirty="0"/>
              <a:t>La sostenibilidad está fundamentada en: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s-SV" sz="1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Compromiso </a:t>
            </a:r>
            <a:r>
              <a:rPr lang="es-SV" sz="2000" dirty="0"/>
              <a:t>de autoridades institucionales.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La Dirección </a:t>
            </a:r>
            <a:r>
              <a:rPr lang="es-SV" sz="2000" dirty="0"/>
              <a:t>de Investigación y Proyección Social como </a:t>
            </a:r>
            <a:r>
              <a:rPr lang="es-SV" sz="2000" dirty="0" smtClean="0"/>
              <a:t>unidad </a:t>
            </a:r>
            <a:r>
              <a:rPr lang="es-SV" sz="2000" dirty="0"/>
              <a:t>organizativa en la estructura de la institución.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Sistema </a:t>
            </a:r>
            <a:r>
              <a:rPr lang="es-SV" sz="2000" dirty="0"/>
              <a:t>de monitoreo y evaluación permanente de las unidades </a:t>
            </a:r>
            <a:r>
              <a:rPr lang="es-SV" sz="2000" dirty="0" smtClean="0"/>
              <a:t/>
            </a:r>
            <a:br>
              <a:rPr lang="es-SV" sz="2000" dirty="0" smtClean="0"/>
            </a:br>
            <a:r>
              <a:rPr lang="es-SV" sz="2000" dirty="0" smtClean="0"/>
              <a:t>de </a:t>
            </a:r>
            <a:r>
              <a:rPr lang="es-SV" sz="2000" dirty="0"/>
              <a:t>la Dirección </a:t>
            </a:r>
            <a:r>
              <a:rPr lang="es-SV" sz="2000" dirty="0" smtClean="0"/>
              <a:t>de Investigación y Proyección Social.</a:t>
            </a:r>
            <a:endParaRPr lang="es-SV" sz="20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Agenda </a:t>
            </a:r>
            <a:r>
              <a:rPr lang="es-SV" sz="2000" dirty="0"/>
              <a:t>Estratégica de Investigación 2010-2014.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Normativo </a:t>
            </a:r>
            <a:r>
              <a:rPr lang="es-SV" sz="2000" dirty="0"/>
              <a:t>del Programa de Investigación Aplicada.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Normativo </a:t>
            </a:r>
            <a:r>
              <a:rPr lang="es-SV" sz="2000" dirty="0"/>
              <a:t>del Programa de Proyección Social.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Presupuesto </a:t>
            </a:r>
            <a:r>
              <a:rPr lang="es-SV" sz="2000" dirty="0"/>
              <a:t>anual asignado a cada </a:t>
            </a:r>
            <a:r>
              <a:rPr lang="es-SV" sz="2000" dirty="0" smtClean="0"/>
              <a:t>Programa</a:t>
            </a:r>
            <a:r>
              <a:rPr lang="es-SV" sz="2000" dirty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Proceso </a:t>
            </a:r>
            <a:r>
              <a:rPr lang="es-SV" sz="2000" dirty="0"/>
              <a:t>de Acreditación Institucional sostenible.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Plan </a:t>
            </a:r>
            <a:r>
              <a:rPr lang="es-SV" sz="2000" dirty="0"/>
              <a:t>Operativo Anual de cada unidad participante.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Compromiso de tiempo </a:t>
            </a:r>
            <a:r>
              <a:rPr lang="es-SV" sz="2000" dirty="0"/>
              <a:t>asignado a los docentes para participar en cada programa</a:t>
            </a:r>
            <a:r>
              <a:rPr lang="es-SV" sz="2000" dirty="0" smtClean="0"/>
              <a:t>.</a:t>
            </a:r>
            <a:endParaRPr lang="es-SV" sz="2000" dirty="0"/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endParaRPr lang="es-SV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3563888" y="368"/>
            <a:ext cx="5580112" cy="702568"/>
          </a:xfrm>
        </p:spPr>
        <p:txBody>
          <a:bodyPr/>
          <a:lstStyle/>
          <a:p>
            <a:r>
              <a:rPr lang="es-SV" sz="2400" b="1" dirty="0" err="1"/>
              <a:t>Replicabilidad</a:t>
            </a:r>
            <a:r>
              <a:rPr lang="es-SV" sz="2400" b="1" dirty="0"/>
              <a:t> de la Buena Práctica</a:t>
            </a:r>
            <a:endParaRPr lang="es-SV" sz="2400" dirty="0" smtClean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611560" y="836712"/>
            <a:ext cx="807524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SV" sz="2000" b="1" dirty="0"/>
              <a:t>Para la </a:t>
            </a:r>
            <a:r>
              <a:rPr lang="es-SV" sz="2000" b="1" dirty="0" err="1"/>
              <a:t>replicabilidad</a:t>
            </a:r>
            <a:r>
              <a:rPr lang="es-SV" sz="2000" b="1" dirty="0"/>
              <a:t> de ésta buena práctica, es necesario:</a:t>
            </a:r>
          </a:p>
          <a:p>
            <a:pPr>
              <a:buFont typeface="Wingdings" pitchFamily="2" charset="2"/>
              <a:buChar char="q"/>
            </a:pPr>
            <a:endParaRPr lang="es-SV" sz="20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Compromiso </a:t>
            </a:r>
            <a:r>
              <a:rPr lang="es-SV" sz="2000" dirty="0"/>
              <a:t>e involucramiento de las altas </a:t>
            </a:r>
            <a:r>
              <a:rPr lang="es-SV" sz="2000" dirty="0" smtClean="0"/>
              <a:t>autoridades.</a:t>
            </a:r>
            <a:endParaRPr lang="es-SV" sz="20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Equipo </a:t>
            </a:r>
            <a:r>
              <a:rPr lang="es-SV" sz="2000" dirty="0"/>
              <a:t>de ejecución y </a:t>
            </a:r>
            <a:r>
              <a:rPr lang="es-SV" sz="2000" dirty="0" smtClean="0"/>
              <a:t>monitoreo </a:t>
            </a:r>
            <a:r>
              <a:rPr lang="es-SV" sz="2000" dirty="0"/>
              <a:t>para la </a:t>
            </a:r>
            <a:r>
              <a:rPr lang="es-SV" sz="2000" dirty="0" err="1" smtClean="0"/>
              <a:t>PA</a:t>
            </a:r>
            <a:r>
              <a:rPr lang="es-SV" sz="2000" dirty="0" smtClean="0"/>
              <a:t> </a:t>
            </a:r>
            <a:r>
              <a:rPr lang="es-SV" sz="2000" dirty="0"/>
              <a:t>y difusión.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Planificación </a:t>
            </a:r>
            <a:r>
              <a:rPr lang="es-SV" sz="2000" dirty="0"/>
              <a:t>de actividades de publicación y difusión de </a:t>
            </a:r>
            <a:r>
              <a:rPr lang="es-SV" sz="2000" dirty="0" err="1" smtClean="0"/>
              <a:t>PA</a:t>
            </a:r>
            <a:r>
              <a:rPr lang="es-SV" sz="2000" dirty="0" smtClean="0"/>
              <a:t>.</a:t>
            </a:r>
            <a:endParaRPr lang="es-SV" sz="20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Seguimiento </a:t>
            </a:r>
            <a:r>
              <a:rPr lang="es-SV" sz="2000" dirty="0"/>
              <a:t>y acompañamiento a los docentes durante el proceso.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Evaluación </a:t>
            </a:r>
            <a:r>
              <a:rPr lang="es-SV" sz="2000" dirty="0"/>
              <a:t>de </a:t>
            </a:r>
            <a:r>
              <a:rPr lang="es-SV" sz="2000" dirty="0" smtClean="0"/>
              <a:t>resultados e indicadores.</a:t>
            </a:r>
            <a:endParaRPr lang="es-SV" sz="20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Identificación </a:t>
            </a:r>
            <a:r>
              <a:rPr lang="es-SV" sz="2000" dirty="0"/>
              <a:t>de resultados con potencial de registro de </a:t>
            </a:r>
            <a:r>
              <a:rPr lang="es-SV" sz="2000" dirty="0" smtClean="0"/>
              <a:t>PI.</a:t>
            </a:r>
            <a:endParaRPr lang="es-SV" sz="20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Capacitación </a:t>
            </a:r>
            <a:r>
              <a:rPr lang="es-SV" sz="2000" dirty="0"/>
              <a:t>metodológica y técnica a docentes.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Participación </a:t>
            </a:r>
            <a:r>
              <a:rPr lang="es-SV" sz="2000" dirty="0"/>
              <a:t>y comunicación permanente a todos los niveles.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Presupuesto </a:t>
            </a:r>
            <a:r>
              <a:rPr lang="es-SV" sz="2000" dirty="0"/>
              <a:t>asignado a </a:t>
            </a:r>
            <a:r>
              <a:rPr lang="es-SV" sz="2000" dirty="0" smtClean="0"/>
              <a:t>programas para edición </a:t>
            </a:r>
            <a:r>
              <a:rPr lang="es-SV" sz="2000" dirty="0"/>
              <a:t>y publicación.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Asignación </a:t>
            </a:r>
            <a:r>
              <a:rPr lang="es-SV" sz="2000" dirty="0"/>
              <a:t>de personal administrativo y operativo.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Difusión </a:t>
            </a:r>
            <a:r>
              <a:rPr lang="es-SV" sz="2000" dirty="0"/>
              <a:t>sistematizada de la producción académica</a:t>
            </a:r>
            <a:r>
              <a:rPr lang="es-SV" sz="2000" dirty="0" smtClean="0"/>
              <a:t>.</a:t>
            </a:r>
            <a:endParaRPr lang="es-SV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3059832" y="-27384"/>
            <a:ext cx="6084168" cy="702568"/>
          </a:xfrm>
        </p:spPr>
        <p:txBody>
          <a:bodyPr/>
          <a:lstStyle/>
          <a:p>
            <a:pPr algn="ctr"/>
            <a:r>
              <a:rPr lang="es-SV" sz="2400" b="1" dirty="0" smtClean="0"/>
              <a:t>Recomendaciones para la Implementación de la Buena Práctica</a:t>
            </a:r>
            <a:endParaRPr lang="es-SV" sz="2400" dirty="0" smtClean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683568" y="1124744"/>
            <a:ext cx="7715200" cy="46805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Las autoridades institucionales y los docentes deben estar comprometidos e involucrarse activamente en la producción académica.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Fortalecer la profesionalización y capacitación continua de los docentes.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Estimular a los docentes que generan la producción académica.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Fomentar la innovación docente en la Producción Académica. La calidad de la producción académica se alcanza produciendo directamente.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Incluir la Buena Práctica en el Direccionamiento Estratégico de las </a:t>
            </a:r>
            <a:r>
              <a:rPr lang="es-SV" sz="2000" dirty="0" err="1" smtClean="0"/>
              <a:t>IES</a:t>
            </a:r>
            <a:r>
              <a:rPr lang="es-SV" sz="20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SV" sz="2000" dirty="0" smtClean="0"/>
              <a:t>Desarrollar </a:t>
            </a:r>
            <a:r>
              <a:rPr lang="es-SV" sz="2000" dirty="0"/>
              <a:t>la Buena Práctica de forma permanente garantiza el éxito.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endParaRPr lang="es-SV" sz="2000" dirty="0" smtClean="0"/>
          </a:p>
        </p:txBody>
      </p:sp>
    </p:spTree>
    <p:extLst>
      <p:ext uri="{BB962C8B-B14F-4D97-AF65-F5344CB8AC3E}">
        <p14:creationId xmlns:p14="http://schemas.microsoft.com/office/powerpoint/2010/main" val="29165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3347864" y="-23382"/>
            <a:ext cx="5796136" cy="702568"/>
          </a:xfrm>
        </p:spPr>
        <p:txBody>
          <a:bodyPr/>
          <a:lstStyle/>
          <a:p>
            <a:r>
              <a:rPr lang="es-SV" sz="2400" b="1" dirty="0"/>
              <a:t>Descripción general de </a:t>
            </a:r>
            <a:r>
              <a:rPr lang="es-SV" sz="2400" b="1" dirty="0" smtClean="0"/>
              <a:t>la Buena Práctica</a:t>
            </a:r>
            <a:endParaRPr lang="es-SV" sz="2400" dirty="0" smtClean="0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323528" y="764704"/>
            <a:ext cx="6635080" cy="609329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SV" sz="2000" dirty="0" smtClean="0"/>
              <a:t>A partir del 2008 </a:t>
            </a:r>
            <a:r>
              <a:rPr lang="es-SV" sz="2000" dirty="0"/>
              <a:t>ITCA-FEPADE </a:t>
            </a:r>
            <a:r>
              <a:rPr lang="es-SV" sz="2000" dirty="0" smtClean="0"/>
              <a:t>inicia la Buena Práctica (</a:t>
            </a:r>
            <a:r>
              <a:rPr lang="es-SV" sz="2000" b="1" dirty="0" smtClean="0"/>
              <a:t>BP</a:t>
            </a:r>
            <a:r>
              <a:rPr lang="es-SV" sz="2000" dirty="0" smtClean="0"/>
              <a:t>) de promover </a:t>
            </a:r>
            <a:r>
              <a:rPr lang="es-SV" sz="2000" dirty="0"/>
              <a:t>la </a:t>
            </a:r>
            <a:r>
              <a:rPr lang="es-SV" sz="2000" dirty="0" smtClean="0"/>
              <a:t>Producción Académica (</a:t>
            </a:r>
            <a:r>
              <a:rPr lang="es-SV" sz="2000" b="1" dirty="0" err="1" smtClean="0"/>
              <a:t>PA</a:t>
            </a:r>
            <a:r>
              <a:rPr lang="es-SV" sz="2000" dirty="0" smtClean="0"/>
              <a:t>) resultante </a:t>
            </a:r>
            <a:r>
              <a:rPr lang="es-SV" sz="2000" dirty="0"/>
              <a:t>de los proyectos de investigación y proyectos </a:t>
            </a:r>
            <a:r>
              <a:rPr lang="es-SV" sz="2000" dirty="0" smtClean="0"/>
              <a:t>sociales de </a:t>
            </a:r>
            <a:r>
              <a:rPr lang="es-SV" sz="2000" dirty="0"/>
              <a:t>todas sus sedes. </a:t>
            </a:r>
            <a:endParaRPr lang="es-SV" sz="2000" dirty="0" smtClean="0"/>
          </a:p>
          <a:p>
            <a:pPr algn="just">
              <a:buFont typeface="Wingdings" pitchFamily="2" charset="2"/>
              <a:buChar char="q"/>
            </a:pPr>
            <a:endParaRPr lang="es-SV" sz="1000" dirty="0"/>
          </a:p>
          <a:p>
            <a:pPr algn="just">
              <a:buFont typeface="Wingdings" pitchFamily="2" charset="2"/>
              <a:buChar char="q"/>
            </a:pPr>
            <a:r>
              <a:rPr lang="es-SV" sz="2000" dirty="0"/>
              <a:t>La </a:t>
            </a:r>
            <a:r>
              <a:rPr lang="es-SV" sz="2000" dirty="0" err="1" smtClean="0"/>
              <a:t>PA</a:t>
            </a:r>
            <a:r>
              <a:rPr lang="es-SV" sz="2000" dirty="0" smtClean="0"/>
              <a:t> y la difusión sistematizada en ITCA–FEPADE</a:t>
            </a:r>
            <a:r>
              <a:rPr lang="es-SV" sz="2000" dirty="0"/>
              <a:t>, se realiza como resultado de la vinculación e interacción de la docencia, la investigación y la proyección social</a:t>
            </a:r>
            <a:r>
              <a:rPr lang="es-SV" sz="2000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endParaRPr lang="es-SV" sz="1000" dirty="0"/>
          </a:p>
          <a:p>
            <a:pPr algn="just">
              <a:buFont typeface="Wingdings" pitchFamily="2" charset="2"/>
              <a:buChar char="q"/>
            </a:pPr>
            <a:r>
              <a:rPr lang="es-SV" sz="2000" dirty="0" smtClean="0"/>
              <a:t>La BP </a:t>
            </a:r>
            <a:r>
              <a:rPr lang="es-SV" sz="2000" dirty="0"/>
              <a:t>se </a:t>
            </a:r>
            <a:r>
              <a:rPr lang="es-SV" sz="2000" dirty="0" smtClean="0"/>
              <a:t>asesora, coordina </a:t>
            </a:r>
            <a:r>
              <a:rPr lang="es-SV" sz="2000" dirty="0"/>
              <a:t>y ejecuta desde </a:t>
            </a:r>
            <a:r>
              <a:rPr lang="es-SV" sz="2000" dirty="0" smtClean="0"/>
              <a:t>la Dirección </a:t>
            </a:r>
            <a:r>
              <a:rPr lang="es-SV" sz="2000" dirty="0"/>
              <a:t>de Investigación y Proyección </a:t>
            </a:r>
            <a:r>
              <a:rPr lang="es-SV" sz="2000" dirty="0" smtClean="0"/>
              <a:t>Social y sus unidades; </a:t>
            </a:r>
            <a:r>
              <a:rPr lang="es-SV" sz="2000" dirty="0"/>
              <a:t>la </a:t>
            </a:r>
            <a:r>
              <a:rPr lang="es-SV" sz="2000" dirty="0" err="1" smtClean="0"/>
              <a:t>PA</a:t>
            </a:r>
            <a:r>
              <a:rPr lang="es-SV" sz="2000" dirty="0" smtClean="0"/>
              <a:t> resulta del trabajo desarrollado </a:t>
            </a:r>
            <a:r>
              <a:rPr lang="es-SV" sz="2000" dirty="0"/>
              <a:t>por los docentes y docentes </a:t>
            </a:r>
            <a:r>
              <a:rPr lang="es-SV" sz="2000" dirty="0" smtClean="0"/>
              <a:t>investigadores.</a:t>
            </a:r>
          </a:p>
          <a:p>
            <a:pPr algn="just">
              <a:buFont typeface="Wingdings" pitchFamily="2" charset="2"/>
              <a:buChar char="q"/>
            </a:pPr>
            <a:endParaRPr lang="es-SV" sz="1000" dirty="0" smtClean="0"/>
          </a:p>
          <a:p>
            <a:pPr algn="just">
              <a:buFont typeface="Wingdings" pitchFamily="2" charset="2"/>
              <a:buChar char="q"/>
            </a:pPr>
            <a:r>
              <a:rPr lang="es-SV" sz="2000" dirty="0" smtClean="0"/>
              <a:t>La BP se enmarca en fortalecer </a:t>
            </a:r>
            <a:r>
              <a:rPr lang="es-SV" sz="2000" dirty="0"/>
              <a:t>en los docentes </a:t>
            </a:r>
            <a:r>
              <a:rPr lang="es-SV" sz="2000" dirty="0" smtClean="0"/>
              <a:t>una </a:t>
            </a:r>
            <a:r>
              <a:rPr lang="es-SV" sz="2000" dirty="0"/>
              <a:t>cultura de producción de documentos, </a:t>
            </a:r>
            <a:r>
              <a:rPr lang="es-SV" sz="2000" dirty="0" smtClean="0"/>
              <a:t>uso </a:t>
            </a:r>
            <a:r>
              <a:rPr lang="es-SV" sz="2000" dirty="0"/>
              <a:t>de </a:t>
            </a:r>
            <a:r>
              <a:rPr lang="es-SV" sz="2000" dirty="0" smtClean="0"/>
              <a:t>bases </a:t>
            </a:r>
            <a:r>
              <a:rPr lang="es-SV" sz="2000" dirty="0"/>
              <a:t>de datos de patentes como fuente de información </a:t>
            </a:r>
            <a:r>
              <a:rPr lang="es-SV" sz="2000" dirty="0" smtClean="0"/>
              <a:t>tecnológica, registro </a:t>
            </a:r>
            <a:r>
              <a:rPr lang="es-SV" sz="2000" dirty="0"/>
              <a:t>de los productos con potencial de propiedad </a:t>
            </a:r>
            <a:r>
              <a:rPr lang="es-SV" sz="2000" dirty="0" smtClean="0"/>
              <a:t>intelectual (</a:t>
            </a:r>
            <a:r>
              <a:rPr lang="es-SV" sz="2000" b="1" dirty="0" smtClean="0"/>
              <a:t>PI</a:t>
            </a:r>
            <a:r>
              <a:rPr lang="es-SV" sz="2000" dirty="0" smtClean="0"/>
              <a:t>) y participación en eventos de </a:t>
            </a:r>
            <a:r>
              <a:rPr lang="es-SV" sz="2000" dirty="0" err="1" smtClean="0"/>
              <a:t>CyT</a:t>
            </a:r>
            <a:r>
              <a:rPr lang="es-SV" sz="2000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endParaRPr lang="es-SV" sz="2000" dirty="0"/>
          </a:p>
        </p:txBody>
      </p:sp>
      <p:pic>
        <p:nvPicPr>
          <p:cNvPr id="4" name="3 Imagen" descr="Descripción: P310511_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0" r="9524" b="6350"/>
          <a:stretch/>
        </p:blipFill>
        <p:spPr bwMode="auto">
          <a:xfrm>
            <a:off x="7236296" y="980729"/>
            <a:ext cx="175285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automotriz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6" r="20648"/>
          <a:stretch/>
        </p:blipFill>
        <p:spPr bwMode="auto">
          <a:xfrm>
            <a:off x="7236296" y="3573016"/>
            <a:ext cx="1740226" cy="2935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3491880" y="0"/>
            <a:ext cx="5652120" cy="702568"/>
          </a:xfrm>
        </p:spPr>
        <p:txBody>
          <a:bodyPr/>
          <a:lstStyle/>
          <a:p>
            <a:r>
              <a:rPr lang="es-SV" sz="2400" b="1" dirty="0"/>
              <a:t>Descripción general de la buena práctica</a:t>
            </a:r>
            <a:endParaRPr lang="es-SV" sz="2400" dirty="0" smtClean="0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169168" y="1340768"/>
            <a:ext cx="6059016" cy="484820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s-SV" dirty="0" smtClean="0"/>
              <a:t>ITCA-FEPADE tiene un programa anual de producción y difusión en diferentes medios: revistas, memorias, informes finales, página web, bibliotecas, congresos, concursos y otros.</a:t>
            </a:r>
          </a:p>
          <a:p>
            <a:pPr algn="just">
              <a:buFont typeface="Wingdings" pitchFamily="2" charset="2"/>
              <a:buChar char="q"/>
            </a:pPr>
            <a:endParaRPr lang="es-SV" dirty="0"/>
          </a:p>
          <a:p>
            <a:pPr algn="just">
              <a:buFont typeface="Wingdings" pitchFamily="2" charset="2"/>
              <a:buChar char="q"/>
            </a:pPr>
            <a:r>
              <a:rPr lang="es-SV" dirty="0" smtClean="0"/>
              <a:t>ITCA-FEPADE  </a:t>
            </a:r>
            <a:r>
              <a:rPr lang="es-SV" dirty="0"/>
              <a:t>de  forma  particular  gestiona  el  registro  de  la  Propiedad  Intelectual  </a:t>
            </a:r>
            <a:r>
              <a:rPr lang="es-SV" dirty="0" smtClean="0"/>
              <a:t>e Industrial </a:t>
            </a:r>
            <a:r>
              <a:rPr lang="es-SV" dirty="0"/>
              <a:t>de </a:t>
            </a:r>
            <a:r>
              <a:rPr lang="es-SV" dirty="0" smtClean="0"/>
              <a:t>su Producción Académica con potencial </a:t>
            </a:r>
            <a:r>
              <a:rPr lang="es-SV" dirty="0"/>
              <a:t>de Patente de Invención, Modelo de </a:t>
            </a:r>
            <a:r>
              <a:rPr lang="es-SV" dirty="0" smtClean="0"/>
              <a:t>Utilidad, </a:t>
            </a:r>
            <a:r>
              <a:rPr lang="es-SV" dirty="0"/>
              <a:t>Derechos de </a:t>
            </a:r>
            <a:r>
              <a:rPr lang="es-SV" dirty="0" smtClean="0"/>
              <a:t>Autor, Depósito </a:t>
            </a:r>
            <a:r>
              <a:rPr lang="es-SV" dirty="0"/>
              <a:t>Legal, </a:t>
            </a:r>
            <a:r>
              <a:rPr lang="es-SV" dirty="0" smtClean="0"/>
              <a:t>ISBN e </a:t>
            </a:r>
            <a:r>
              <a:rPr lang="es-SV" dirty="0" err="1" smtClean="0"/>
              <a:t>ISSN</a:t>
            </a:r>
            <a:r>
              <a:rPr lang="es-SV" dirty="0" smtClean="0"/>
              <a:t>.</a:t>
            </a:r>
            <a:endParaRPr lang="es-SV" dirty="0"/>
          </a:p>
          <a:p>
            <a:pPr algn="just">
              <a:buFont typeface="Wingdings" pitchFamily="2" charset="2"/>
              <a:buChar char="q"/>
            </a:pPr>
            <a:endParaRPr lang="es-SV" dirty="0"/>
          </a:p>
          <a:p>
            <a:pPr algn="just">
              <a:buFont typeface="Wingdings" pitchFamily="2" charset="2"/>
              <a:buChar char="q"/>
            </a:pPr>
            <a:r>
              <a:rPr lang="es-SV" dirty="0" smtClean="0"/>
              <a:t>ITCA-FEPADE </a:t>
            </a:r>
            <a:r>
              <a:rPr lang="es-SV" dirty="0"/>
              <a:t>tiene definida la política, objetivos, regulaciones, el proceso y las actividades correspondientes a la </a:t>
            </a:r>
            <a:r>
              <a:rPr lang="es-SV" dirty="0" smtClean="0"/>
              <a:t>Producción Académica </a:t>
            </a:r>
            <a:r>
              <a:rPr lang="es-SV" dirty="0"/>
              <a:t>y su </a:t>
            </a:r>
            <a:r>
              <a:rPr lang="es-SV" dirty="0" smtClean="0"/>
              <a:t>difusión sistemática.</a:t>
            </a:r>
            <a:endParaRPr lang="es-SV" dirty="0"/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49705"/>
            <a:ext cx="2476113" cy="2123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 descr="http://upload.wikimedia.org/wikipedia/commons/thumb/6/64/RedNeuronalArtificial.png/400px-RedNeuronalArtificial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2422768" cy="1787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3275856" y="9976"/>
            <a:ext cx="5868144" cy="558552"/>
          </a:xfrm>
        </p:spPr>
        <p:txBody>
          <a:bodyPr/>
          <a:lstStyle/>
          <a:p>
            <a:r>
              <a:rPr lang="es-SV" b="1" dirty="0"/>
              <a:t>Enfoque de la </a:t>
            </a:r>
            <a:r>
              <a:rPr lang="es-SV" b="1" dirty="0" smtClean="0"/>
              <a:t>Buena Práctica</a:t>
            </a:r>
            <a:endParaRPr lang="es-SV" dirty="0" smtClean="0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107504" y="764704"/>
            <a:ext cx="6336704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SV" sz="1800" b="1" dirty="0"/>
              <a:t>Factores que intervinieron en la creación de la Buena Práctica:</a:t>
            </a:r>
          </a:p>
          <a:p>
            <a:pPr algn="just">
              <a:buFont typeface="Wingdings" pitchFamily="2" charset="2"/>
              <a:buChar char="q"/>
            </a:pPr>
            <a:endParaRPr lang="es-SV" sz="1000" dirty="0"/>
          </a:p>
          <a:p>
            <a:pPr algn="just">
              <a:buFont typeface="Wingdings" pitchFamily="2" charset="2"/>
              <a:buChar char="q"/>
            </a:pPr>
            <a:r>
              <a:rPr lang="es-SV" sz="1800" dirty="0" smtClean="0"/>
              <a:t>Mantener </a:t>
            </a:r>
            <a:r>
              <a:rPr lang="es-SV" sz="1800" dirty="0"/>
              <a:t>a ITCA – FEPADE  como una institución acreditada</a:t>
            </a:r>
            <a:r>
              <a:rPr lang="es-SV" sz="1800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endParaRPr lang="es-SV" sz="1000" dirty="0" smtClean="0"/>
          </a:p>
          <a:p>
            <a:pPr algn="just">
              <a:buFont typeface="Wingdings" pitchFamily="2" charset="2"/>
              <a:buChar char="q"/>
            </a:pPr>
            <a:r>
              <a:rPr lang="es-SV" sz="1800" dirty="0" smtClean="0"/>
              <a:t>Constituir </a:t>
            </a:r>
            <a:r>
              <a:rPr lang="es-SV" sz="1800" dirty="0"/>
              <a:t>a </a:t>
            </a:r>
            <a:r>
              <a:rPr lang="es-SV" sz="1800" dirty="0" smtClean="0"/>
              <a:t>ITCA-FEPADE </a:t>
            </a:r>
            <a:r>
              <a:rPr lang="es-SV" sz="1800" dirty="0"/>
              <a:t>en el 2008 como un Instituto Especializado de nivel superior con carreras de ingeniería.</a:t>
            </a:r>
          </a:p>
          <a:p>
            <a:pPr algn="just">
              <a:buFont typeface="Wingdings" pitchFamily="2" charset="2"/>
              <a:buChar char="q"/>
            </a:pPr>
            <a:endParaRPr lang="es-SV" sz="1000" dirty="0" smtClean="0"/>
          </a:p>
          <a:p>
            <a:pPr algn="just">
              <a:buFont typeface="Wingdings" pitchFamily="2" charset="2"/>
              <a:buChar char="q"/>
            </a:pPr>
            <a:r>
              <a:rPr lang="es-SV" sz="1800" dirty="0" smtClean="0"/>
              <a:t>Mejorar </a:t>
            </a:r>
            <a:r>
              <a:rPr lang="es-SV" sz="1800" dirty="0"/>
              <a:t>los indicadores de ITCA-FEPADE </a:t>
            </a:r>
            <a:r>
              <a:rPr lang="es-SV" sz="1800" dirty="0" smtClean="0"/>
              <a:t>requeridos por la </a:t>
            </a:r>
            <a:r>
              <a:rPr lang="es-SV" sz="1800" dirty="0"/>
              <a:t>Dirección Nacional </a:t>
            </a:r>
            <a:r>
              <a:rPr lang="es-SV" sz="1800" dirty="0" smtClean="0"/>
              <a:t>de Educación </a:t>
            </a:r>
            <a:r>
              <a:rPr lang="es-SV" sz="1800" dirty="0"/>
              <a:t>Superior del </a:t>
            </a:r>
            <a:r>
              <a:rPr lang="es-SV" sz="1800" dirty="0" smtClean="0"/>
              <a:t>MINED y la </a:t>
            </a:r>
            <a:r>
              <a:rPr lang="es-SV" sz="1800" dirty="0" err="1" smtClean="0"/>
              <a:t>CdA</a:t>
            </a:r>
            <a:r>
              <a:rPr lang="es-SV" sz="1800" dirty="0" smtClean="0"/>
              <a:t>.</a:t>
            </a:r>
            <a:endParaRPr lang="es-SV" sz="1800" dirty="0"/>
          </a:p>
          <a:p>
            <a:pPr algn="just">
              <a:buFont typeface="Wingdings" pitchFamily="2" charset="2"/>
              <a:buChar char="q"/>
            </a:pPr>
            <a:endParaRPr lang="es-SV" sz="1000" dirty="0" smtClean="0"/>
          </a:p>
          <a:p>
            <a:pPr algn="just">
              <a:buFont typeface="Wingdings" pitchFamily="2" charset="2"/>
              <a:buChar char="q"/>
            </a:pPr>
            <a:r>
              <a:rPr lang="es-SV" sz="1800" dirty="0" smtClean="0"/>
              <a:t>Contribuir </a:t>
            </a:r>
            <a:r>
              <a:rPr lang="es-SV" sz="1800" dirty="0"/>
              <a:t>a mejorar los indicadores de país y de las </a:t>
            </a:r>
            <a:r>
              <a:rPr lang="es-SV" sz="1800" dirty="0" err="1"/>
              <a:t>IES</a:t>
            </a:r>
            <a:r>
              <a:rPr lang="es-SV" sz="1800" dirty="0"/>
              <a:t> en materia de Ciencia, Tecnología e </a:t>
            </a:r>
            <a:r>
              <a:rPr lang="es-SV" sz="1800" dirty="0" smtClean="0"/>
              <a:t>Innovación </a:t>
            </a:r>
            <a:r>
              <a:rPr lang="es-SV" sz="1800" dirty="0" err="1" smtClean="0"/>
              <a:t>CTI</a:t>
            </a:r>
            <a:r>
              <a:rPr lang="es-SV" sz="1800" dirty="0" smtClean="0"/>
              <a:t>.</a:t>
            </a:r>
            <a:endParaRPr lang="es-SV" sz="1800" dirty="0"/>
          </a:p>
          <a:p>
            <a:pPr algn="just">
              <a:buFont typeface="Wingdings" pitchFamily="2" charset="2"/>
              <a:buChar char="q"/>
            </a:pPr>
            <a:endParaRPr lang="es-SV" sz="1000" dirty="0" smtClean="0"/>
          </a:p>
          <a:p>
            <a:pPr algn="just">
              <a:buFont typeface="Wingdings" pitchFamily="2" charset="2"/>
              <a:buChar char="q"/>
            </a:pPr>
            <a:r>
              <a:rPr lang="es-SV" sz="1800" dirty="0" smtClean="0"/>
              <a:t>Promover </a:t>
            </a:r>
            <a:r>
              <a:rPr lang="es-SV" sz="1800" dirty="0"/>
              <a:t>el vínculo entre la </a:t>
            </a:r>
            <a:r>
              <a:rPr lang="es-SV" sz="1800" dirty="0" smtClean="0"/>
              <a:t>Docencia, la Investigación </a:t>
            </a:r>
            <a:r>
              <a:rPr lang="es-SV" sz="1800" dirty="0"/>
              <a:t>y la Proyección Social a través de la </a:t>
            </a:r>
            <a:r>
              <a:rPr lang="es-SV" sz="1800" dirty="0" smtClean="0"/>
              <a:t>Producción Académica</a:t>
            </a:r>
            <a:r>
              <a:rPr lang="es-SV" sz="1800" dirty="0"/>
              <a:t>.</a:t>
            </a:r>
          </a:p>
          <a:p>
            <a:pPr algn="just">
              <a:buFont typeface="Wingdings" pitchFamily="2" charset="2"/>
              <a:buChar char="q"/>
            </a:pPr>
            <a:endParaRPr lang="es-SV" sz="1000" dirty="0"/>
          </a:p>
          <a:p>
            <a:pPr algn="just">
              <a:buFont typeface="Wingdings" pitchFamily="2" charset="2"/>
              <a:buChar char="q"/>
            </a:pPr>
            <a:r>
              <a:rPr lang="es-SV" sz="1800" dirty="0" smtClean="0"/>
              <a:t>Involucrar </a:t>
            </a:r>
            <a:r>
              <a:rPr lang="es-SV" sz="1800" dirty="0"/>
              <a:t>a  los  docentes  en  la producción  académica  asociada  a  </a:t>
            </a:r>
            <a:r>
              <a:rPr lang="es-SV" sz="1800" dirty="0" smtClean="0"/>
              <a:t>una nueva dimensión de su  </a:t>
            </a:r>
            <a:r>
              <a:rPr lang="es-SV" sz="1800" dirty="0"/>
              <a:t>labor </a:t>
            </a:r>
            <a:r>
              <a:rPr lang="es-SV" sz="1800" dirty="0" smtClean="0"/>
              <a:t>tradicional: Innovación docente.</a:t>
            </a:r>
            <a:endParaRPr lang="es-SV" sz="1800" dirty="0"/>
          </a:p>
        </p:txBody>
      </p:sp>
      <p:pic>
        <p:nvPicPr>
          <p:cNvPr id="4" name="13 Imagen" descr="Foto0238.jpg"/>
          <p:cNvPicPr/>
          <p:nvPr/>
        </p:nvPicPr>
        <p:blipFill rotWithShape="1">
          <a:blip r:embed="rId3" cstate="print"/>
          <a:srcRect l="28193"/>
          <a:stretch/>
        </p:blipFill>
        <p:spPr bwMode="auto">
          <a:xfrm>
            <a:off x="6588224" y="906145"/>
            <a:ext cx="2413000" cy="2522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inici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3861048"/>
            <a:ext cx="2340992" cy="2238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1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3347864" y="9976"/>
            <a:ext cx="5773676" cy="558552"/>
          </a:xfrm>
        </p:spPr>
        <p:txBody>
          <a:bodyPr/>
          <a:lstStyle/>
          <a:p>
            <a:r>
              <a:rPr lang="es-SV" sz="2400" b="1" dirty="0"/>
              <a:t>Implementación de la </a:t>
            </a:r>
            <a:r>
              <a:rPr lang="es-SV" sz="2400" b="1" dirty="0" smtClean="0"/>
              <a:t>Buena Práctica</a:t>
            </a:r>
            <a:endParaRPr lang="es-SV" sz="2400" dirty="0" smtClean="0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107504" y="836712"/>
            <a:ext cx="6984776" cy="597666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SV" sz="1800" b="1" dirty="0"/>
              <a:t>La vinculación de la docencia, la investigación y la proyección social para la producción académica se justifica en el siguiente contexto: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s-SV" sz="100" dirty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SV" sz="1800" dirty="0" smtClean="0"/>
              <a:t>Dar </a:t>
            </a:r>
            <a:r>
              <a:rPr lang="es-SV" sz="1800" dirty="0"/>
              <a:t>a conocer a la comunidad educativa </a:t>
            </a:r>
            <a:r>
              <a:rPr lang="es-SV" sz="1800" dirty="0" smtClean="0"/>
              <a:t>los resultados </a:t>
            </a:r>
            <a:r>
              <a:rPr lang="es-SV" sz="1800" dirty="0"/>
              <a:t>de la </a:t>
            </a:r>
            <a:r>
              <a:rPr lang="es-SV" sz="1800" dirty="0" smtClean="0"/>
              <a:t>Investigación Institucional, la Propiedad Intelectual y la Proyección Social.</a:t>
            </a:r>
            <a:endParaRPr lang="es-SV" sz="1800" dirty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SV" sz="1800" dirty="0" smtClean="0"/>
              <a:t>Contar </a:t>
            </a:r>
            <a:r>
              <a:rPr lang="es-SV" sz="1800" dirty="0"/>
              <a:t>con indicadores </a:t>
            </a:r>
            <a:r>
              <a:rPr lang="es-SV" sz="1800" dirty="0" smtClean="0"/>
              <a:t>nacionales e internacionales de </a:t>
            </a:r>
            <a:r>
              <a:rPr lang="es-SV" sz="1800" dirty="0" err="1" smtClean="0"/>
              <a:t>CyT</a:t>
            </a:r>
            <a:r>
              <a:rPr lang="es-SV" sz="1800" dirty="0" smtClean="0"/>
              <a:t>.</a:t>
            </a:r>
            <a:endParaRPr lang="es-SV" sz="1800" dirty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SV" sz="1800" dirty="0" smtClean="0"/>
              <a:t>Promover  </a:t>
            </a:r>
            <a:r>
              <a:rPr lang="es-SV" sz="1800" dirty="0"/>
              <a:t>la  cultura  de  la  redacción  de  artículos </a:t>
            </a:r>
            <a:r>
              <a:rPr lang="es-SV" sz="1800" dirty="0" smtClean="0"/>
              <a:t>científicos, técnicos y académicos </a:t>
            </a:r>
            <a:r>
              <a:rPr lang="es-SV" sz="1800" dirty="0"/>
              <a:t>en  docentes </a:t>
            </a:r>
            <a:r>
              <a:rPr lang="es-SV" sz="1800" dirty="0" smtClean="0"/>
              <a:t>y personal </a:t>
            </a:r>
            <a:r>
              <a:rPr lang="es-SV" sz="1800" dirty="0"/>
              <a:t>administrativo.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SV" sz="1800" dirty="0" smtClean="0"/>
              <a:t>Promover </a:t>
            </a:r>
            <a:r>
              <a:rPr lang="es-SV" sz="1800" dirty="0"/>
              <a:t>la participación  académica </a:t>
            </a:r>
            <a:r>
              <a:rPr lang="es-SV" sz="1800" dirty="0" smtClean="0"/>
              <a:t>en </a:t>
            </a:r>
            <a:r>
              <a:rPr lang="es-SV" sz="1800" dirty="0"/>
              <a:t>de foros, congresos, seminarios, </a:t>
            </a:r>
            <a:r>
              <a:rPr lang="es-SV" sz="1800" dirty="0" smtClean="0"/>
              <a:t>pasantías, intercambios universitarios, festivales </a:t>
            </a:r>
            <a:br>
              <a:rPr lang="es-SV" sz="1800" dirty="0" smtClean="0"/>
            </a:br>
            <a:r>
              <a:rPr lang="es-SV" sz="1800" dirty="0" smtClean="0"/>
              <a:t>y </a:t>
            </a:r>
            <a:r>
              <a:rPr lang="es-SV" sz="1800" dirty="0"/>
              <a:t>jornadas académicas, entre otros.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SV" sz="1800" dirty="0" smtClean="0"/>
              <a:t>Publicar </a:t>
            </a:r>
            <a:r>
              <a:rPr lang="es-SV" sz="1800" dirty="0"/>
              <a:t>artículos en revistas nacionales e </a:t>
            </a:r>
            <a:r>
              <a:rPr lang="es-SV" sz="1800" dirty="0" smtClean="0"/>
              <a:t>internacionales: Internacionalización.</a:t>
            </a:r>
            <a:endParaRPr lang="es-SV" sz="1800" dirty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SV" sz="1800" dirty="0" smtClean="0"/>
              <a:t>Difundir </a:t>
            </a:r>
            <a:r>
              <a:rPr lang="es-SV" sz="1800" dirty="0"/>
              <a:t>los resultados de </a:t>
            </a:r>
            <a:r>
              <a:rPr lang="es-SV" sz="1800" dirty="0" smtClean="0"/>
              <a:t>los proyectos de investigación </a:t>
            </a:r>
            <a:r>
              <a:rPr lang="es-SV" sz="1800" dirty="0"/>
              <a:t>y </a:t>
            </a:r>
            <a:r>
              <a:rPr lang="es-SV" sz="1800" dirty="0" smtClean="0"/>
              <a:t/>
            </a:r>
            <a:br>
              <a:rPr lang="es-SV" sz="1800" dirty="0" smtClean="0"/>
            </a:br>
            <a:r>
              <a:rPr lang="es-SV" sz="1800" dirty="0" smtClean="0"/>
              <a:t>proyección </a:t>
            </a:r>
            <a:r>
              <a:rPr lang="es-SV" sz="1800" dirty="0"/>
              <a:t>social.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SV" sz="1800" dirty="0" smtClean="0"/>
              <a:t>Generar conocimiento </a:t>
            </a:r>
            <a:r>
              <a:rPr lang="es-SV" sz="1800" dirty="0"/>
              <a:t>para  el  sector  </a:t>
            </a:r>
            <a:r>
              <a:rPr lang="es-SV" sz="1800" dirty="0" smtClean="0"/>
              <a:t>académico y empresarial, así como para la  </a:t>
            </a:r>
            <a:r>
              <a:rPr lang="es-SV" sz="1800" dirty="0"/>
              <a:t>sociedad  en general.</a:t>
            </a:r>
          </a:p>
        </p:txBody>
      </p:sp>
      <p:pic>
        <p:nvPicPr>
          <p:cNvPr id="3074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30050"/>
            <a:ext cx="1699280" cy="161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3076" name="Picture 4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61048"/>
            <a:ext cx="1747030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6267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3491880" y="0"/>
            <a:ext cx="5652120" cy="702568"/>
          </a:xfrm>
        </p:spPr>
        <p:txBody>
          <a:bodyPr/>
          <a:lstStyle/>
          <a:p>
            <a:r>
              <a:rPr lang="es-SV" sz="2800" b="1" dirty="0" smtClean="0"/>
              <a:t>Objetivos </a:t>
            </a:r>
            <a:r>
              <a:rPr lang="es-SV" sz="2800" b="1" dirty="0"/>
              <a:t>de la buena práctica</a:t>
            </a:r>
            <a:endParaRPr lang="es-SV" sz="2800" dirty="0" smtClean="0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755576" y="1436948"/>
            <a:ext cx="4968552" cy="456016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SV" dirty="0" smtClean="0"/>
              <a:t>Incursionar </a:t>
            </a:r>
            <a:r>
              <a:rPr lang="es-SV" dirty="0"/>
              <a:t>y promover la Producción Académica.</a:t>
            </a:r>
          </a:p>
          <a:p>
            <a:pPr algn="just">
              <a:buFont typeface="Wingdings" pitchFamily="2" charset="2"/>
              <a:buChar char="q"/>
            </a:pPr>
            <a:endParaRPr lang="es-SV" dirty="0"/>
          </a:p>
          <a:p>
            <a:pPr algn="just">
              <a:buFont typeface="Wingdings" pitchFamily="2" charset="2"/>
              <a:buChar char="q"/>
            </a:pPr>
            <a:r>
              <a:rPr lang="es-SV" dirty="0" smtClean="0"/>
              <a:t>Promover </a:t>
            </a:r>
            <a:r>
              <a:rPr lang="es-SV" dirty="0"/>
              <a:t>la cultura de uso, </a:t>
            </a:r>
            <a:r>
              <a:rPr lang="es-SV" dirty="0" smtClean="0"/>
              <a:t>respeto, registro </a:t>
            </a:r>
            <a:r>
              <a:rPr lang="es-SV" dirty="0"/>
              <a:t>y explotación de la Propiedad Intelectual.</a:t>
            </a:r>
          </a:p>
          <a:p>
            <a:pPr algn="just">
              <a:buFont typeface="Wingdings" pitchFamily="2" charset="2"/>
              <a:buChar char="q"/>
            </a:pPr>
            <a:endParaRPr lang="es-SV" dirty="0"/>
          </a:p>
          <a:p>
            <a:pPr algn="just">
              <a:buFont typeface="Wingdings" pitchFamily="2" charset="2"/>
              <a:buChar char="q"/>
            </a:pPr>
            <a:r>
              <a:rPr lang="es-SV" dirty="0" smtClean="0"/>
              <a:t>Difundir sistemáticamente los resultados  del Programa de Investigación </a:t>
            </a:r>
            <a:r>
              <a:rPr lang="es-SV" dirty="0"/>
              <a:t>y </a:t>
            </a:r>
            <a:r>
              <a:rPr lang="es-SV" dirty="0" smtClean="0"/>
              <a:t>del Programa de </a:t>
            </a:r>
            <a:r>
              <a:rPr lang="es-SV" dirty="0"/>
              <a:t>Proyección Social</a:t>
            </a:r>
            <a:r>
              <a:rPr lang="es-SV" dirty="0" smtClean="0"/>
              <a:t>.</a:t>
            </a:r>
            <a:endParaRPr lang="es-SV" dirty="0"/>
          </a:p>
        </p:txBody>
      </p:sp>
      <p:pic>
        <p:nvPicPr>
          <p:cNvPr id="4" name="3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8" t="10041" r="23457" b="7375"/>
          <a:stretch/>
        </p:blipFill>
        <p:spPr bwMode="auto">
          <a:xfrm>
            <a:off x="6516216" y="980728"/>
            <a:ext cx="2270381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3" t="8625" r="16075"/>
          <a:stretch/>
        </p:blipFill>
        <p:spPr bwMode="auto">
          <a:xfrm>
            <a:off x="6308360" y="4005064"/>
            <a:ext cx="2652149" cy="2609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8126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3779912" y="-21114"/>
            <a:ext cx="5364088" cy="713810"/>
          </a:xfrm>
        </p:spPr>
        <p:txBody>
          <a:bodyPr/>
          <a:lstStyle/>
          <a:p>
            <a:r>
              <a:rPr lang="es-SV" sz="2400" b="1" dirty="0"/>
              <a:t>Acciones Ejecutadas para la puesta en marcha de la Buena Práctica</a:t>
            </a:r>
            <a:endParaRPr lang="es-SV" sz="2400" dirty="0" smtClean="0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179512" y="1389112"/>
            <a:ext cx="5256584" cy="463217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SV" b="1" dirty="0"/>
              <a:t>Acciones relacionadas con el OBJETIVO 1</a:t>
            </a:r>
            <a:endParaRPr lang="es-SV" dirty="0"/>
          </a:p>
          <a:p>
            <a:pPr algn="just">
              <a:buFont typeface="Wingdings" pitchFamily="2" charset="2"/>
              <a:buChar char="q"/>
            </a:pPr>
            <a:endParaRPr lang="es-SV" dirty="0"/>
          </a:p>
          <a:p>
            <a:pPr algn="just">
              <a:buFont typeface="Wingdings" pitchFamily="2" charset="2"/>
              <a:buChar char="q"/>
            </a:pPr>
            <a:r>
              <a:rPr lang="es-SV" dirty="0" smtClean="0"/>
              <a:t>Capacitación metodológica </a:t>
            </a:r>
            <a:r>
              <a:rPr lang="es-SV" dirty="0"/>
              <a:t>de investigación y proyección social, </a:t>
            </a:r>
            <a:r>
              <a:rPr lang="es-SV" dirty="0" smtClean="0"/>
              <a:t>capacitaciones técnicas, búsqueda </a:t>
            </a:r>
            <a:r>
              <a:rPr lang="es-SV" dirty="0"/>
              <a:t>de patentes, </a:t>
            </a:r>
            <a:r>
              <a:rPr lang="es-SV" dirty="0" smtClean="0"/>
              <a:t>uso</a:t>
            </a:r>
            <a:r>
              <a:rPr lang="es-SV" dirty="0"/>
              <a:t>, registro y explotación de la propiedad intelectual, técnicas de </a:t>
            </a:r>
            <a:r>
              <a:rPr lang="es-SV" dirty="0" smtClean="0"/>
              <a:t>redacción.</a:t>
            </a:r>
            <a:endParaRPr lang="es-SV" dirty="0"/>
          </a:p>
          <a:p>
            <a:pPr algn="just">
              <a:buFont typeface="Wingdings" pitchFamily="2" charset="2"/>
              <a:buChar char="q"/>
            </a:pPr>
            <a:endParaRPr lang="es-SV" dirty="0"/>
          </a:p>
          <a:p>
            <a:pPr algn="just">
              <a:buFont typeface="Wingdings" pitchFamily="2" charset="2"/>
              <a:buChar char="q"/>
            </a:pPr>
            <a:r>
              <a:rPr lang="es-SV" dirty="0" smtClean="0"/>
              <a:t>Identificación </a:t>
            </a:r>
            <a:r>
              <a:rPr lang="es-SV" dirty="0"/>
              <a:t>de docentes investigadores y </a:t>
            </a:r>
            <a:r>
              <a:rPr lang="es-SV" dirty="0" smtClean="0"/>
              <a:t>docentes integrados en la proyección </a:t>
            </a:r>
            <a:r>
              <a:rPr lang="es-SV" dirty="0"/>
              <a:t>social </a:t>
            </a:r>
            <a:r>
              <a:rPr lang="es-SV" dirty="0" smtClean="0"/>
              <a:t>de </a:t>
            </a:r>
            <a:r>
              <a:rPr lang="es-SV" dirty="0"/>
              <a:t>las  diferentes </a:t>
            </a:r>
            <a:r>
              <a:rPr lang="es-SV" dirty="0" smtClean="0"/>
              <a:t>escuelas  académicas de la sede central y centros regionales</a:t>
            </a:r>
            <a:r>
              <a:rPr lang="es-SV" dirty="0"/>
              <a:t>.</a:t>
            </a:r>
          </a:p>
          <a:p>
            <a:pPr algn="just">
              <a:buFont typeface="Wingdings" pitchFamily="2" charset="2"/>
              <a:buChar char="q"/>
            </a:pPr>
            <a:endParaRPr lang="es-SV" dirty="0"/>
          </a:p>
          <a:p>
            <a:pPr algn="just">
              <a:buFont typeface="Wingdings" pitchFamily="2" charset="2"/>
              <a:buChar char="q"/>
            </a:pPr>
            <a:r>
              <a:rPr lang="es-SV" dirty="0" smtClean="0"/>
              <a:t>Asignación </a:t>
            </a:r>
            <a:r>
              <a:rPr lang="es-SV" dirty="0"/>
              <a:t>de tiempo y espacios para </a:t>
            </a:r>
            <a:r>
              <a:rPr lang="es-SV" dirty="0" smtClean="0"/>
              <a:t>los docentes permanentes en investigación </a:t>
            </a:r>
            <a:r>
              <a:rPr lang="es-SV" dirty="0"/>
              <a:t>y </a:t>
            </a:r>
            <a:r>
              <a:rPr lang="es-SV" dirty="0" smtClean="0"/>
              <a:t>proyección social.</a:t>
            </a:r>
            <a:endParaRPr lang="es-SV" dirty="0"/>
          </a:p>
          <a:p>
            <a:pPr algn="just" eaLnBrk="1" hangingPunct="1">
              <a:buFont typeface="Wingdings" pitchFamily="2" charset="2"/>
              <a:buChar char="q"/>
            </a:pPr>
            <a:endParaRPr lang="es-SV" dirty="0" smtClean="0"/>
          </a:p>
        </p:txBody>
      </p:sp>
      <p:pic>
        <p:nvPicPr>
          <p:cNvPr id="5122" name="Picture 2" descr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66"/>
          <a:stretch/>
        </p:blipFill>
        <p:spPr bwMode="auto">
          <a:xfrm>
            <a:off x="5789712" y="1772816"/>
            <a:ext cx="3168352" cy="1951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5124" name="Picture 4" descr="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8"/>
          <a:stretch/>
        </p:blipFill>
        <p:spPr bwMode="auto">
          <a:xfrm>
            <a:off x="5658544" y="4365104"/>
            <a:ext cx="3377952" cy="1616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4155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3851920" y="-22626"/>
            <a:ext cx="5267038" cy="715322"/>
          </a:xfrm>
        </p:spPr>
        <p:txBody>
          <a:bodyPr/>
          <a:lstStyle/>
          <a:p>
            <a:r>
              <a:rPr lang="es-SV" sz="2400" b="1" dirty="0"/>
              <a:t>Acciones Ejecutadas para la puesta en marcha de la Buena Práctica</a:t>
            </a:r>
            <a:endParaRPr lang="es-SV" sz="2400" dirty="0" smtClean="0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395536" y="836712"/>
            <a:ext cx="8208912" cy="6021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SV" sz="1800" b="1" dirty="0"/>
              <a:t>Acciones relacionadas con el OBJETIVO 2</a:t>
            </a:r>
            <a:endParaRPr lang="es-SV" sz="1800" dirty="0"/>
          </a:p>
          <a:p>
            <a:pPr algn="just">
              <a:buFont typeface="Wingdings" pitchFamily="2" charset="2"/>
              <a:buChar char="q"/>
            </a:pPr>
            <a:endParaRPr lang="es-SV" sz="700" dirty="0"/>
          </a:p>
          <a:p>
            <a:pPr algn="just">
              <a:buFont typeface="Wingdings" pitchFamily="2" charset="2"/>
              <a:buChar char="q"/>
            </a:pPr>
            <a:r>
              <a:rPr lang="es-SV" sz="1800" dirty="0" smtClean="0"/>
              <a:t>Involucrar </a:t>
            </a:r>
            <a:r>
              <a:rPr lang="es-SV" sz="1800" dirty="0"/>
              <a:t>coordinadores </a:t>
            </a:r>
            <a:r>
              <a:rPr lang="es-SV" sz="1800" dirty="0" smtClean="0"/>
              <a:t>institucionales de investigación y </a:t>
            </a:r>
            <a:r>
              <a:rPr lang="es-SV" sz="1800" dirty="0"/>
              <a:t>de </a:t>
            </a:r>
            <a:r>
              <a:rPr lang="es-SV" sz="1800" dirty="0" smtClean="0"/>
              <a:t>proyección </a:t>
            </a:r>
            <a:r>
              <a:rPr lang="es-SV" sz="1800" dirty="0"/>
              <a:t>social en la gestión de la producción académica.</a:t>
            </a:r>
          </a:p>
          <a:p>
            <a:pPr algn="just">
              <a:buFont typeface="Wingdings" pitchFamily="2" charset="2"/>
              <a:buChar char="q"/>
            </a:pPr>
            <a:endParaRPr lang="es-SV" sz="700" dirty="0"/>
          </a:p>
          <a:p>
            <a:pPr algn="just">
              <a:buFont typeface="Wingdings" pitchFamily="2" charset="2"/>
              <a:buChar char="q"/>
            </a:pPr>
            <a:r>
              <a:rPr lang="es-SV" sz="1800" dirty="0" smtClean="0"/>
              <a:t>Conformar </a:t>
            </a:r>
            <a:r>
              <a:rPr lang="es-SV" sz="1800" dirty="0"/>
              <a:t>en el año 2008 </a:t>
            </a:r>
            <a:r>
              <a:rPr lang="es-SV" sz="1800" dirty="0" smtClean="0"/>
              <a:t>“Equipo Editorial” </a:t>
            </a:r>
            <a:r>
              <a:rPr lang="es-SV" sz="1800" dirty="0"/>
              <a:t>para la revisión y edición de las publicaciones</a:t>
            </a:r>
            <a:r>
              <a:rPr lang="es-SV" sz="1800" dirty="0" smtClean="0"/>
              <a:t>. </a:t>
            </a:r>
            <a:endParaRPr lang="es-SV" sz="1800" dirty="0"/>
          </a:p>
          <a:p>
            <a:pPr lvl="2" algn="just">
              <a:buFont typeface="Wingdings" pitchFamily="2" charset="2"/>
              <a:buChar char="q"/>
            </a:pPr>
            <a:endParaRPr lang="es-SV" sz="700" dirty="0"/>
          </a:p>
          <a:p>
            <a:pPr algn="just">
              <a:buFont typeface="Wingdings" pitchFamily="2" charset="2"/>
              <a:buChar char="q"/>
            </a:pPr>
            <a:r>
              <a:rPr lang="es-SV" sz="1800" dirty="0" smtClean="0"/>
              <a:t>Fortalecer la </a:t>
            </a:r>
            <a:r>
              <a:rPr lang="es-SV" sz="1800" dirty="0"/>
              <a:t>calidad y publicación de la </a:t>
            </a:r>
            <a:r>
              <a:rPr lang="es-SV" sz="1800" dirty="0" smtClean="0"/>
              <a:t>“Memoria Anual del </a:t>
            </a:r>
            <a:r>
              <a:rPr lang="es-SV" sz="1800" dirty="0"/>
              <a:t>Programa de Investigación </a:t>
            </a:r>
            <a:r>
              <a:rPr lang="es-SV" sz="1800" dirty="0" smtClean="0"/>
              <a:t>y Proyección Social” y la “Revista Tecnológica” a </a:t>
            </a:r>
            <a:r>
              <a:rPr lang="es-SV" sz="1800" dirty="0"/>
              <a:t>partir del año 2009.</a:t>
            </a:r>
          </a:p>
          <a:p>
            <a:pPr algn="just">
              <a:buFont typeface="Wingdings" pitchFamily="2" charset="2"/>
              <a:buChar char="q"/>
            </a:pPr>
            <a:endParaRPr lang="es-SV" sz="700" dirty="0" smtClean="0"/>
          </a:p>
          <a:p>
            <a:pPr algn="just">
              <a:buFont typeface="Wingdings" pitchFamily="2" charset="2"/>
              <a:buChar char="q"/>
            </a:pPr>
            <a:r>
              <a:rPr lang="es-SV" sz="1800" dirty="0" smtClean="0"/>
              <a:t>Tramitar </a:t>
            </a:r>
            <a:r>
              <a:rPr lang="es-SV" sz="1800" dirty="0"/>
              <a:t>ante el </a:t>
            </a:r>
            <a:r>
              <a:rPr lang="es-SV" sz="1800" dirty="0" err="1" smtClean="0"/>
              <a:t>CNR</a:t>
            </a:r>
            <a:r>
              <a:rPr lang="es-SV" sz="1800" dirty="0" smtClean="0"/>
              <a:t> </a:t>
            </a:r>
            <a:r>
              <a:rPr lang="es-SV" sz="1800" dirty="0"/>
              <a:t>el registro de la propiedad intelectual </a:t>
            </a:r>
            <a:r>
              <a:rPr lang="es-SV" sz="1800" dirty="0" smtClean="0"/>
              <a:t>a </a:t>
            </a:r>
            <a:r>
              <a:rPr lang="es-SV" sz="1800" dirty="0"/>
              <a:t>partir del año </a:t>
            </a:r>
            <a:r>
              <a:rPr lang="es-SV" sz="1800" dirty="0" smtClean="0"/>
              <a:t>2008.</a:t>
            </a:r>
            <a:endParaRPr lang="es-SV" sz="1800" dirty="0"/>
          </a:p>
          <a:p>
            <a:pPr algn="just">
              <a:buFont typeface="Wingdings" pitchFamily="2" charset="2"/>
              <a:buChar char="q"/>
            </a:pPr>
            <a:endParaRPr lang="es-SV" sz="700" dirty="0"/>
          </a:p>
          <a:p>
            <a:pPr algn="just">
              <a:buFont typeface="Wingdings" pitchFamily="2" charset="2"/>
              <a:buChar char="q"/>
            </a:pPr>
            <a:r>
              <a:rPr lang="es-SV" sz="1800" dirty="0" smtClean="0"/>
              <a:t>Gestionar la  </a:t>
            </a:r>
            <a:r>
              <a:rPr lang="es-SV" sz="1800" dirty="0"/>
              <a:t>publicación  de  </a:t>
            </a:r>
            <a:r>
              <a:rPr lang="es-SV" sz="1800" dirty="0" smtClean="0"/>
              <a:t>artículos en  </a:t>
            </a:r>
            <a:r>
              <a:rPr lang="es-SV" sz="1800" dirty="0"/>
              <a:t>revistas especializadas y arbitradas nacionales e </a:t>
            </a:r>
            <a:r>
              <a:rPr lang="es-SV" sz="1800" dirty="0" smtClean="0"/>
              <a:t>internacionales, a partir del 2011.</a:t>
            </a:r>
            <a:endParaRPr lang="es-SV" sz="1800" dirty="0"/>
          </a:p>
          <a:p>
            <a:pPr algn="just">
              <a:buFont typeface="Wingdings" pitchFamily="2" charset="2"/>
              <a:buChar char="q"/>
            </a:pPr>
            <a:endParaRPr lang="es-SV" sz="700" dirty="0"/>
          </a:p>
          <a:p>
            <a:pPr algn="just">
              <a:buFont typeface="Wingdings" pitchFamily="2" charset="2"/>
              <a:buChar char="q"/>
            </a:pPr>
            <a:r>
              <a:rPr lang="es-SV" sz="1800" dirty="0" smtClean="0"/>
              <a:t>Establecer </a:t>
            </a:r>
            <a:r>
              <a:rPr lang="es-SV" sz="1800" dirty="0"/>
              <a:t>alianzas con instituciones </a:t>
            </a:r>
            <a:r>
              <a:rPr lang="es-SV" sz="1800" dirty="0" smtClean="0"/>
              <a:t>que </a:t>
            </a:r>
            <a:r>
              <a:rPr lang="es-SV" sz="1800" dirty="0"/>
              <a:t>fomenten y protejan la propiedad </a:t>
            </a:r>
            <a:r>
              <a:rPr lang="es-SV" sz="1800" dirty="0" smtClean="0"/>
              <a:t>intelectual, a partir del 2009.</a:t>
            </a:r>
            <a:endParaRPr lang="es-SV" sz="1800" dirty="0"/>
          </a:p>
          <a:p>
            <a:pPr algn="just">
              <a:buFont typeface="Wingdings" pitchFamily="2" charset="2"/>
              <a:buChar char="q"/>
            </a:pPr>
            <a:endParaRPr lang="es-SV" sz="700" dirty="0"/>
          </a:p>
          <a:p>
            <a:pPr algn="just">
              <a:buFont typeface="Wingdings" pitchFamily="2" charset="2"/>
              <a:buChar char="q"/>
            </a:pPr>
            <a:r>
              <a:rPr lang="es-SV" sz="1800" dirty="0" smtClean="0"/>
              <a:t>Utilizar las </a:t>
            </a:r>
            <a:r>
              <a:rPr lang="es-SV" sz="1800" dirty="0"/>
              <a:t>bases de datos de patentes como fuente de información tecnológica para la innovación y solución de problemas</a:t>
            </a:r>
            <a:r>
              <a:rPr lang="es-SV" sz="1800" dirty="0" smtClean="0"/>
              <a:t>.</a:t>
            </a:r>
            <a:r>
              <a:rPr lang="es-SV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746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3563888" y="-33745"/>
            <a:ext cx="5566190" cy="726441"/>
          </a:xfrm>
        </p:spPr>
        <p:txBody>
          <a:bodyPr/>
          <a:lstStyle/>
          <a:p>
            <a:r>
              <a:rPr lang="es-SV" sz="2400" b="1" dirty="0"/>
              <a:t>Acciones Ejecutadas para la puesta en marcha de la Buena Práctica</a:t>
            </a:r>
            <a:endParaRPr lang="es-SV" sz="2400" dirty="0" smtClean="0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179512" y="836712"/>
            <a:ext cx="5832648" cy="564028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SV" b="1" dirty="0"/>
              <a:t>Acciones relacionadas con el OBJETIVO 3</a:t>
            </a:r>
            <a:endParaRPr lang="es-SV" dirty="0"/>
          </a:p>
          <a:p>
            <a:pPr algn="just">
              <a:buFont typeface="Wingdings" pitchFamily="2" charset="2"/>
              <a:buChar char="q"/>
            </a:pPr>
            <a:endParaRPr lang="es-SV" dirty="0" smtClean="0"/>
          </a:p>
          <a:p>
            <a:pPr algn="just">
              <a:buFont typeface="Wingdings" pitchFamily="2" charset="2"/>
              <a:buChar char="q"/>
            </a:pPr>
            <a:r>
              <a:rPr lang="es-SV" dirty="0" smtClean="0"/>
              <a:t>Difusión </a:t>
            </a:r>
            <a:r>
              <a:rPr lang="es-SV" dirty="0"/>
              <a:t>de las investigaciones y sus resultados en conferencias, congresos, foros, </a:t>
            </a:r>
            <a:r>
              <a:rPr lang="es-SV" dirty="0" smtClean="0"/>
              <a:t>seminarios, página </a:t>
            </a:r>
            <a:r>
              <a:rPr lang="es-SV" dirty="0"/>
              <a:t>web oficial de </a:t>
            </a:r>
            <a:r>
              <a:rPr lang="es-SV" dirty="0" smtClean="0"/>
              <a:t>ITCA–FEPADE</a:t>
            </a:r>
            <a:r>
              <a:rPr lang="es-SV" dirty="0"/>
              <a:t>, </a:t>
            </a:r>
            <a:r>
              <a:rPr lang="es-SV" dirty="0" smtClean="0"/>
              <a:t>bibliotecas </a:t>
            </a:r>
            <a:r>
              <a:rPr lang="es-SV" dirty="0"/>
              <a:t>de las 5 </a:t>
            </a:r>
            <a:r>
              <a:rPr lang="es-SV" dirty="0" smtClean="0"/>
              <a:t>sedes, </a:t>
            </a:r>
            <a:r>
              <a:rPr lang="es-SV" dirty="0"/>
              <a:t>otras bibliotecas públicas y </a:t>
            </a:r>
            <a:r>
              <a:rPr lang="es-SV" dirty="0" smtClean="0"/>
              <a:t>de </a:t>
            </a:r>
            <a:r>
              <a:rPr lang="es-SV" dirty="0"/>
              <a:t>universidades privadas.</a:t>
            </a:r>
          </a:p>
          <a:p>
            <a:pPr algn="just">
              <a:buFont typeface="Wingdings" pitchFamily="2" charset="2"/>
              <a:buChar char="q"/>
            </a:pPr>
            <a:endParaRPr lang="es-SV" dirty="0" smtClean="0"/>
          </a:p>
          <a:p>
            <a:pPr algn="just">
              <a:buFont typeface="Wingdings" pitchFamily="2" charset="2"/>
              <a:buChar char="q"/>
            </a:pPr>
            <a:r>
              <a:rPr lang="es-SV" dirty="0" smtClean="0"/>
              <a:t>Gestión para la publicación </a:t>
            </a:r>
            <a:r>
              <a:rPr lang="es-SV" dirty="0"/>
              <a:t>de </a:t>
            </a:r>
            <a:r>
              <a:rPr lang="es-SV" dirty="0" smtClean="0"/>
              <a:t>artículos </a:t>
            </a:r>
            <a:r>
              <a:rPr lang="es-SV" dirty="0"/>
              <a:t>técnicos, científicos o académicos en revistas de investigación; nacionales o internacionales.</a:t>
            </a:r>
          </a:p>
          <a:p>
            <a:pPr algn="just">
              <a:buFont typeface="Wingdings" pitchFamily="2" charset="2"/>
              <a:buChar char="q"/>
            </a:pPr>
            <a:endParaRPr lang="es-SV" dirty="0"/>
          </a:p>
          <a:p>
            <a:pPr algn="just">
              <a:buFont typeface="Wingdings" pitchFamily="2" charset="2"/>
              <a:buChar char="q"/>
            </a:pPr>
            <a:r>
              <a:rPr lang="es-SV" dirty="0" smtClean="0"/>
              <a:t>Fortalecer </a:t>
            </a:r>
            <a:r>
              <a:rPr lang="es-SV" dirty="0"/>
              <a:t>e impulsar </a:t>
            </a:r>
            <a:r>
              <a:rPr lang="es-SV" dirty="0" smtClean="0"/>
              <a:t>con la producción académica de ITCA-FEPADE, el </a:t>
            </a:r>
            <a:r>
              <a:rPr lang="es-SV" dirty="0"/>
              <a:t>repositorio del Consorcio de Bibliotecas de Universidades de El Salvador, </a:t>
            </a:r>
            <a:r>
              <a:rPr lang="es-SV" dirty="0" err="1"/>
              <a:t>CBUES</a:t>
            </a:r>
            <a:r>
              <a:rPr lang="es-SV" dirty="0"/>
              <a:t>.</a:t>
            </a:r>
          </a:p>
          <a:p>
            <a:pPr algn="just">
              <a:buFont typeface="Wingdings" pitchFamily="2" charset="2"/>
              <a:buChar char="q"/>
            </a:pPr>
            <a:endParaRPr lang="es-SV" dirty="0"/>
          </a:p>
          <a:p>
            <a:pPr algn="just">
              <a:buFont typeface="Wingdings" pitchFamily="2" charset="2"/>
              <a:buChar char="q"/>
            </a:pPr>
            <a:r>
              <a:rPr lang="es-SV" dirty="0" smtClean="0"/>
              <a:t>Difusión  </a:t>
            </a:r>
            <a:r>
              <a:rPr lang="es-SV" dirty="0"/>
              <a:t>de  las  investigaciones  realizadas  y  en  proceso  </a:t>
            </a:r>
            <a:r>
              <a:rPr lang="es-SV" dirty="0" smtClean="0"/>
              <a:t>en redes  </a:t>
            </a:r>
            <a:r>
              <a:rPr lang="es-SV" dirty="0"/>
              <a:t>de </a:t>
            </a:r>
            <a:r>
              <a:rPr lang="es-SV" dirty="0" smtClean="0"/>
              <a:t>investigación.</a:t>
            </a:r>
            <a:endParaRPr lang="es-SV" dirty="0"/>
          </a:p>
          <a:p>
            <a:pPr algn="just" eaLnBrk="1" hangingPunct="1">
              <a:buFont typeface="Wingdings" pitchFamily="2" charset="2"/>
              <a:buChar char="q"/>
            </a:pPr>
            <a:endParaRPr lang="es-SV" dirty="0" smtClean="0"/>
          </a:p>
        </p:txBody>
      </p:sp>
      <p:pic>
        <p:nvPicPr>
          <p:cNvPr id="4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89040"/>
            <a:ext cx="2035810" cy="2633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5 Imagen" descr="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4"/>
          <a:stretch/>
        </p:blipFill>
        <p:spPr bwMode="auto">
          <a:xfrm>
            <a:off x="6156176" y="1268760"/>
            <a:ext cx="283743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49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1986</TotalTime>
  <Words>1499</Words>
  <Application>Microsoft Office PowerPoint</Application>
  <PresentationFormat>Presentación en pantalla (4:3)</PresentationFormat>
  <Paragraphs>177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Claridad</vt:lpstr>
      <vt:lpstr>VINCULACIÓN DE LOS PROGRAMAS DE INVESTIGACIÓN Y PROYECCIÓN SOCIAL  PARA LA PRODUCCIÓN ACADÉMICA.</vt:lpstr>
      <vt:lpstr>Descripción general de la Buena Práctica</vt:lpstr>
      <vt:lpstr>Descripción general de la buena práctica</vt:lpstr>
      <vt:lpstr>Enfoque de la Buena Práctica</vt:lpstr>
      <vt:lpstr>Implementación de la Buena Práctica</vt:lpstr>
      <vt:lpstr>Objetivos de la buena práctica</vt:lpstr>
      <vt:lpstr>Acciones Ejecutadas para la puesta en marcha de la Buena Práctica</vt:lpstr>
      <vt:lpstr>Acciones Ejecutadas para la puesta en marcha de la Buena Práctica</vt:lpstr>
      <vt:lpstr>Acciones Ejecutadas para la puesta en marcha de la Buena Práctica</vt:lpstr>
      <vt:lpstr>Recurso humano, técnico y material involucrado en la Buena Práctica.</vt:lpstr>
      <vt:lpstr>Resultados de la Buena Práctica</vt:lpstr>
      <vt:lpstr>Resultados de la Buena Práctica</vt:lpstr>
      <vt:lpstr>Carácter Innovador de la Buena Práctica</vt:lpstr>
      <vt:lpstr>Sostenibilidad de la Buena Práctica</vt:lpstr>
      <vt:lpstr>Replicabilidad de la Buena Práctica</vt:lpstr>
      <vt:lpstr>Recomendaciones para la Implementación de la Buena Práctica</vt:lpstr>
    </vt:vector>
  </TitlesOfParts>
  <Company>CENTRO CULTURAL SALVADOREÑO AMERICANO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Formato de presentación</dc:title>
  <dc:creator>.</dc:creator>
  <cp:lastModifiedBy> </cp:lastModifiedBy>
  <cp:revision>34</cp:revision>
  <cp:lastPrinted>2012-10-25T21:06:20Z</cp:lastPrinted>
  <dcterms:created xsi:type="dcterms:W3CDTF">2011-10-05T23:06:50Z</dcterms:created>
  <dcterms:modified xsi:type="dcterms:W3CDTF">2012-11-12T16:33:40Z</dcterms:modified>
</cp:coreProperties>
</file>